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4" r:id="rId1"/>
  </p:sldMasterIdLst>
  <p:notesMasterIdLst>
    <p:notesMasterId r:id="rId36"/>
  </p:notesMasterIdLst>
  <p:sldIdLst>
    <p:sldId id="256" r:id="rId2"/>
    <p:sldId id="278" r:id="rId3"/>
    <p:sldId id="279" r:id="rId4"/>
    <p:sldId id="271" r:id="rId5"/>
    <p:sldId id="280" r:id="rId6"/>
    <p:sldId id="257" r:id="rId7"/>
    <p:sldId id="258" r:id="rId8"/>
    <p:sldId id="259" r:id="rId9"/>
    <p:sldId id="260" r:id="rId10"/>
    <p:sldId id="277" r:id="rId11"/>
    <p:sldId id="272" r:id="rId12"/>
    <p:sldId id="273" r:id="rId13"/>
    <p:sldId id="274" r:id="rId14"/>
    <p:sldId id="281" r:id="rId15"/>
    <p:sldId id="261" r:id="rId16"/>
    <p:sldId id="262" r:id="rId17"/>
    <p:sldId id="263" r:id="rId18"/>
    <p:sldId id="264" r:id="rId19"/>
    <p:sldId id="276" r:id="rId20"/>
    <p:sldId id="275" r:id="rId21"/>
    <p:sldId id="265" r:id="rId22"/>
    <p:sldId id="285" r:id="rId23"/>
    <p:sldId id="284" r:id="rId24"/>
    <p:sldId id="266" r:id="rId25"/>
    <p:sldId id="286" r:id="rId26"/>
    <p:sldId id="267" r:id="rId27"/>
    <p:sldId id="287" r:id="rId28"/>
    <p:sldId id="288" r:id="rId29"/>
    <p:sldId id="268" r:id="rId30"/>
    <p:sldId id="290" r:id="rId31"/>
    <p:sldId id="294" r:id="rId32"/>
    <p:sldId id="292" r:id="rId33"/>
    <p:sldId id="270" r:id="rId34"/>
    <p:sldId id="29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33"/>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1" autoAdjust="0"/>
    <p:restoredTop sz="94660"/>
  </p:normalViewPr>
  <p:slideViewPr>
    <p:cSldViewPr>
      <p:cViewPr varScale="1">
        <p:scale>
          <a:sx n="70" d="100"/>
          <a:sy n="70" d="100"/>
        </p:scale>
        <p:origin x="1356"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A32678-F5D5-4634-81B0-D3D7A1A28CF7}" type="datetimeFigureOut">
              <a:rPr lang="en-US" smtClean="0"/>
              <a:pPr/>
              <a:t>18-Aug-21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CDEDA-BDD8-48CF-84C4-3C4AEE8DDB57}" type="slidenum">
              <a:rPr lang="en-IN" smtClean="0"/>
              <a:pPr/>
              <a:t>‹#›</a:t>
            </a:fld>
            <a:endParaRPr lang="en-IN"/>
          </a:p>
        </p:txBody>
      </p:sp>
    </p:spTree>
    <p:extLst>
      <p:ext uri="{BB962C8B-B14F-4D97-AF65-F5344CB8AC3E}">
        <p14:creationId xmlns:p14="http://schemas.microsoft.com/office/powerpoint/2010/main" val="1199978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D4CCDEDA-BDD8-48CF-84C4-3C4AEE8DDB57}" type="slidenum">
              <a:rPr lang="en-IN" smtClean="0"/>
              <a:pPr/>
              <a:t>4</a:t>
            </a:fld>
            <a:endParaRPr lang="en-IN"/>
          </a:p>
        </p:txBody>
      </p:sp>
    </p:spTree>
    <p:extLst>
      <p:ext uri="{BB962C8B-B14F-4D97-AF65-F5344CB8AC3E}">
        <p14:creationId xmlns:p14="http://schemas.microsoft.com/office/powerpoint/2010/main" val="23433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4CCDEDA-BDD8-48CF-84C4-3C4AEE8DDB57}" type="slidenum">
              <a:rPr lang="en-IN" smtClean="0"/>
              <a:pPr/>
              <a:t>6</a:t>
            </a:fld>
            <a:endParaRPr lang="en-IN"/>
          </a:p>
        </p:txBody>
      </p:sp>
    </p:spTree>
    <p:extLst>
      <p:ext uri="{BB962C8B-B14F-4D97-AF65-F5344CB8AC3E}">
        <p14:creationId xmlns:p14="http://schemas.microsoft.com/office/powerpoint/2010/main" val="968686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1E6548-54D0-4DB3-BD42-57B8F291E2F6}" type="datetime1">
              <a:rPr lang="en-US" smtClean="0"/>
              <a:pPr/>
              <a:t>18-Aug-21</a:t>
            </a:fld>
            <a:endParaRPr lang="en-IN"/>
          </a:p>
        </p:txBody>
      </p:sp>
      <p:sp>
        <p:nvSpPr>
          <p:cNvPr id="5" name="Footer Placeholder 4"/>
          <p:cNvSpPr>
            <a:spLocks noGrp="1"/>
          </p:cNvSpPr>
          <p:nvPr>
            <p:ph type="ftr" sz="quarter" idx="11"/>
          </p:nvPr>
        </p:nvSpPr>
        <p:spPr/>
        <p:txBody>
          <a:bodyPr/>
          <a:lstStyle/>
          <a:p>
            <a:r>
              <a:rPr lang="en-IN" smtClean="0"/>
              <a:t>WE GIVE LIFE &amp; SHAPE TO A DESIGNER'S THOUGHTS </a:t>
            </a:r>
            <a:endParaRPr lang="en-IN"/>
          </a:p>
        </p:txBody>
      </p:sp>
      <p:sp>
        <p:nvSpPr>
          <p:cNvPr id="6" name="Slide Number Placeholder 5"/>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3762432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5E2FEB-99D8-41E6-9A9A-CE4052C87116}" type="datetime1">
              <a:rPr lang="en-US" smtClean="0"/>
              <a:pPr/>
              <a:t>18-Aug-21</a:t>
            </a:fld>
            <a:endParaRPr lang="en-IN"/>
          </a:p>
        </p:txBody>
      </p:sp>
      <p:sp>
        <p:nvSpPr>
          <p:cNvPr id="5" name="Footer Placeholder 4"/>
          <p:cNvSpPr>
            <a:spLocks noGrp="1"/>
          </p:cNvSpPr>
          <p:nvPr>
            <p:ph type="ftr" sz="quarter" idx="11"/>
          </p:nvPr>
        </p:nvSpPr>
        <p:spPr/>
        <p:txBody>
          <a:bodyPr/>
          <a:lstStyle/>
          <a:p>
            <a:r>
              <a:rPr lang="en-IN" smtClean="0"/>
              <a:t>WE GIVE LIFE &amp; SHAPE TO A DESIGNER'S THOUGHTS </a:t>
            </a:r>
            <a:endParaRPr lang="en-IN"/>
          </a:p>
        </p:txBody>
      </p:sp>
      <p:sp>
        <p:nvSpPr>
          <p:cNvPr id="6" name="Slide Number Placeholder 5"/>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203611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289FC6-D866-4FDF-83D3-F6A4B5BD4FCC}" type="datetime1">
              <a:rPr lang="en-US" smtClean="0"/>
              <a:pPr/>
              <a:t>18-Aug-21</a:t>
            </a:fld>
            <a:endParaRPr lang="en-IN"/>
          </a:p>
        </p:txBody>
      </p:sp>
      <p:sp>
        <p:nvSpPr>
          <p:cNvPr id="5" name="Footer Placeholder 4"/>
          <p:cNvSpPr>
            <a:spLocks noGrp="1"/>
          </p:cNvSpPr>
          <p:nvPr>
            <p:ph type="ftr" sz="quarter" idx="11"/>
          </p:nvPr>
        </p:nvSpPr>
        <p:spPr/>
        <p:txBody>
          <a:bodyPr/>
          <a:lstStyle/>
          <a:p>
            <a:r>
              <a:rPr lang="en-IN" smtClean="0"/>
              <a:t>WE GIVE LIFE &amp; SHAPE TO A DESIGNER'S THOUGHTS </a:t>
            </a:r>
            <a:endParaRPr lang="en-IN"/>
          </a:p>
        </p:txBody>
      </p:sp>
      <p:sp>
        <p:nvSpPr>
          <p:cNvPr id="6" name="Slide Number Placeholder 5"/>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964970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E550AC-9173-4BFC-AEBF-154AEF5F6B73}"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803820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DA41A5-BFDB-48C5-908C-29F36901A06A}" type="datetime1">
              <a:rPr lang="en-US" smtClean="0"/>
              <a:pPr/>
              <a:t>18-Aug-21</a:t>
            </a:fld>
            <a:endParaRPr lang="en-IN"/>
          </a:p>
        </p:txBody>
      </p:sp>
      <p:sp>
        <p:nvSpPr>
          <p:cNvPr id="8" name="Footer Placeholder 7"/>
          <p:cNvSpPr>
            <a:spLocks noGrp="1"/>
          </p:cNvSpPr>
          <p:nvPr>
            <p:ph type="ftr" sz="quarter" idx="11"/>
          </p:nvPr>
        </p:nvSpPr>
        <p:spPr/>
        <p:txBody>
          <a:bodyPr/>
          <a:lstStyle/>
          <a:p>
            <a:r>
              <a:rPr lang="en-IN" smtClean="0"/>
              <a:t>WE GIVE LIFE &amp; SHAPE TO A DESIGNER'S THOUGHTS </a:t>
            </a:r>
            <a:endParaRPr lang="en-IN"/>
          </a:p>
        </p:txBody>
      </p:sp>
      <p:sp>
        <p:nvSpPr>
          <p:cNvPr id="9" name="Slide Number Placeholder 8"/>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5100022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ED4691-E38F-4B8A-919A-7B5BED8546D0}" type="datetime1">
              <a:rPr lang="en-US" smtClean="0"/>
              <a:pPr/>
              <a:t>18-Aug-21</a:t>
            </a:fld>
            <a:endParaRPr lang="en-IN"/>
          </a:p>
        </p:txBody>
      </p:sp>
      <p:sp>
        <p:nvSpPr>
          <p:cNvPr id="4" name="Footer Placeholder 3"/>
          <p:cNvSpPr>
            <a:spLocks noGrp="1"/>
          </p:cNvSpPr>
          <p:nvPr>
            <p:ph type="ftr" sz="quarter" idx="11"/>
          </p:nvPr>
        </p:nvSpPr>
        <p:spPr/>
        <p:txBody>
          <a:bodyPr/>
          <a:lstStyle/>
          <a:p>
            <a:r>
              <a:rPr lang="en-IN" smtClean="0"/>
              <a:t>WE GIVE LIFE &amp; SHAPE TO A DESIGNER'S THOUGHTS </a:t>
            </a:r>
            <a:endParaRPr lang="en-IN"/>
          </a:p>
        </p:txBody>
      </p:sp>
      <p:sp>
        <p:nvSpPr>
          <p:cNvPr id="5" name="Slide Number Placeholder 4"/>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66297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095F1-E2B1-4C61-9B69-87CBD4CE12D8}" type="datetime1">
              <a:rPr lang="en-US" smtClean="0"/>
              <a:pPr/>
              <a:t>18-Aug-21</a:t>
            </a:fld>
            <a:endParaRPr lang="en-IN"/>
          </a:p>
        </p:txBody>
      </p:sp>
      <p:sp>
        <p:nvSpPr>
          <p:cNvPr id="3" name="Footer Placeholder 2"/>
          <p:cNvSpPr>
            <a:spLocks noGrp="1"/>
          </p:cNvSpPr>
          <p:nvPr>
            <p:ph type="ftr" sz="quarter" idx="11"/>
          </p:nvPr>
        </p:nvSpPr>
        <p:spPr/>
        <p:txBody>
          <a:bodyPr/>
          <a:lstStyle/>
          <a:p>
            <a:r>
              <a:rPr lang="en-IN" smtClean="0"/>
              <a:t>WE GIVE LIFE &amp; SHAPE TO A DESIGNER'S THOUGHTS </a:t>
            </a:r>
            <a:endParaRPr lang="en-IN"/>
          </a:p>
        </p:txBody>
      </p:sp>
      <p:sp>
        <p:nvSpPr>
          <p:cNvPr id="4" name="Slide Number Placeholder 3"/>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3765164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9A790E-8E2A-4376-86C9-064ECAF4AE98}"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314880685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2EE4BE-4CF0-4DD3-B880-3272D5ECF338}"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3162165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21F16-ECFB-4DC3-B7C8-81CC89B99996}"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312323627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21F16-ECFB-4DC3-B7C8-81CC89B99996}"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138862511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21F16-ECFB-4DC3-B7C8-81CC89B99996}"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5172466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721F16-ECFB-4DC3-B7C8-81CC89B99996}" type="datetime1">
              <a:rPr lang="en-US" smtClean="0"/>
              <a:pPr/>
              <a:t>18-Aug-21</a:t>
            </a:fld>
            <a:endParaRPr lang="en-IN"/>
          </a:p>
        </p:txBody>
      </p:sp>
      <p:sp>
        <p:nvSpPr>
          <p:cNvPr id="6" name="Footer Placeholder 5"/>
          <p:cNvSpPr>
            <a:spLocks noGrp="1"/>
          </p:cNvSpPr>
          <p:nvPr>
            <p:ph type="ftr" sz="quarter" idx="11"/>
          </p:nvPr>
        </p:nvSpPr>
        <p:spPr/>
        <p:txBody>
          <a:bodyPr/>
          <a:lstStyle/>
          <a:p>
            <a:r>
              <a:rPr lang="en-IN" smtClean="0"/>
              <a:t>WE GIVE LIFE &amp; SHAPE TO A DESIGNER'S THOUGHTS </a:t>
            </a:r>
            <a:endParaRPr lang="en-IN"/>
          </a:p>
        </p:txBody>
      </p:sp>
      <p:sp>
        <p:nvSpPr>
          <p:cNvPr id="7" name="Slide Number Placeholder 6"/>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237678978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F721F16-ECFB-4DC3-B7C8-81CC89B99996}" type="datetime1">
              <a:rPr lang="en-US" smtClean="0"/>
              <a:pPr/>
              <a:t>18-Aug-21</a:t>
            </a:fld>
            <a:endParaRPr lang="en-IN"/>
          </a:p>
        </p:txBody>
      </p:sp>
      <p:sp>
        <p:nvSpPr>
          <p:cNvPr id="4" name="Footer Placeholder 3"/>
          <p:cNvSpPr>
            <a:spLocks noGrp="1"/>
          </p:cNvSpPr>
          <p:nvPr>
            <p:ph type="ftr" sz="quarter" idx="11"/>
          </p:nvPr>
        </p:nvSpPr>
        <p:spPr/>
        <p:txBody>
          <a:bodyPr/>
          <a:lstStyle/>
          <a:p>
            <a:r>
              <a:rPr lang="en-IN" smtClean="0"/>
              <a:t>WE GIVE LIFE &amp; SHAPE TO A DESIGNER'S THOUGHTS </a:t>
            </a:r>
            <a:endParaRPr lang="en-IN"/>
          </a:p>
        </p:txBody>
      </p:sp>
      <p:sp>
        <p:nvSpPr>
          <p:cNvPr id="5" name="Slide Number Placeholder 4"/>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83875526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F721F16-ECFB-4DC3-B7C8-81CC89B99996}" type="datetime1">
              <a:rPr lang="en-US" smtClean="0"/>
              <a:pPr/>
              <a:t>18-Aug-21</a:t>
            </a:fld>
            <a:endParaRPr lang="en-IN"/>
          </a:p>
        </p:txBody>
      </p:sp>
      <p:sp>
        <p:nvSpPr>
          <p:cNvPr id="4" name="Footer Placeholder 3"/>
          <p:cNvSpPr>
            <a:spLocks noGrp="1"/>
          </p:cNvSpPr>
          <p:nvPr>
            <p:ph type="ftr" sz="quarter" idx="11"/>
          </p:nvPr>
        </p:nvSpPr>
        <p:spPr/>
        <p:txBody>
          <a:bodyPr/>
          <a:lstStyle/>
          <a:p>
            <a:r>
              <a:rPr lang="en-IN" smtClean="0"/>
              <a:t>WE GIVE LIFE &amp; SHAPE TO A DESIGNER'S THOUGHTS </a:t>
            </a:r>
            <a:endParaRPr lang="en-IN"/>
          </a:p>
        </p:txBody>
      </p:sp>
      <p:sp>
        <p:nvSpPr>
          <p:cNvPr id="5" name="Slide Number Placeholder 4"/>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60006051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A6DA9A-3923-47D6-AB71-63712196E5A3}" type="datetime1">
              <a:rPr lang="en-US" smtClean="0"/>
              <a:pPr/>
              <a:t>18-Aug-21</a:t>
            </a:fld>
            <a:endParaRPr lang="en-IN"/>
          </a:p>
        </p:txBody>
      </p:sp>
      <p:sp>
        <p:nvSpPr>
          <p:cNvPr id="5" name="Footer Placeholder 4"/>
          <p:cNvSpPr>
            <a:spLocks noGrp="1"/>
          </p:cNvSpPr>
          <p:nvPr>
            <p:ph type="ftr" sz="quarter" idx="11"/>
          </p:nvPr>
        </p:nvSpPr>
        <p:spPr/>
        <p:txBody>
          <a:bodyPr/>
          <a:lstStyle/>
          <a:p>
            <a:r>
              <a:rPr lang="en-IN" smtClean="0"/>
              <a:t>WE GIVE LIFE &amp; SHAPE TO A DESIGNER'S THOUGHTS </a:t>
            </a:r>
            <a:endParaRPr lang="en-IN"/>
          </a:p>
        </p:txBody>
      </p:sp>
      <p:sp>
        <p:nvSpPr>
          <p:cNvPr id="6" name="Slide Number Placeholder 5"/>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4211839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F72544-EED7-4396-96E9-0E2C313C68C4}" type="datetime1">
              <a:rPr lang="en-US" smtClean="0"/>
              <a:pPr/>
              <a:t>18-Aug-21</a:t>
            </a:fld>
            <a:endParaRPr lang="en-IN"/>
          </a:p>
        </p:txBody>
      </p:sp>
      <p:sp>
        <p:nvSpPr>
          <p:cNvPr id="5" name="Footer Placeholder 4"/>
          <p:cNvSpPr>
            <a:spLocks noGrp="1"/>
          </p:cNvSpPr>
          <p:nvPr>
            <p:ph type="ftr" sz="quarter" idx="11"/>
          </p:nvPr>
        </p:nvSpPr>
        <p:spPr/>
        <p:txBody>
          <a:bodyPr/>
          <a:lstStyle/>
          <a:p>
            <a:r>
              <a:rPr lang="en-IN" smtClean="0"/>
              <a:t>WE GIVE LIFE &amp; SHAPE TO A DESIGNER'S THOUGHTS </a:t>
            </a:r>
            <a:endParaRPr lang="en-IN"/>
          </a:p>
        </p:txBody>
      </p:sp>
      <p:sp>
        <p:nvSpPr>
          <p:cNvPr id="6" name="Slide Number Placeholder 5"/>
          <p:cNvSpPr>
            <a:spLocks noGrp="1"/>
          </p:cNvSpPr>
          <p:nvPr>
            <p:ph type="sldNum" sz="quarter" idx="12"/>
          </p:nvPr>
        </p:nvSpPr>
        <p:spPr/>
        <p:txBody>
          <a:bodyPr/>
          <a:lstStyle/>
          <a:p>
            <a:fld id="{43E4519B-8FED-44E4-B9D5-E57001BF7B83}" type="slidenum">
              <a:rPr lang="en-IN" smtClean="0"/>
              <a:pPr/>
              <a:t>‹#›</a:t>
            </a:fld>
            <a:endParaRPr lang="en-IN"/>
          </a:p>
        </p:txBody>
      </p:sp>
    </p:spTree>
    <p:extLst>
      <p:ext uri="{BB962C8B-B14F-4D97-AF65-F5344CB8AC3E}">
        <p14:creationId xmlns:p14="http://schemas.microsoft.com/office/powerpoint/2010/main" val="623719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F721F16-ECFB-4DC3-B7C8-81CC89B99996}" type="datetime1">
              <a:rPr lang="en-US" smtClean="0"/>
              <a:pPr/>
              <a:t>18-Aug-21</a:t>
            </a:fld>
            <a:endParaRPr lang="en-IN"/>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IN" smtClean="0"/>
              <a:t>WE GIVE LIFE &amp; SHAPE TO A DESIGNER'S THOUGHTS </a:t>
            </a:r>
            <a:endParaRPr lang="en-IN"/>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3E4519B-8FED-44E4-B9D5-E57001BF7B83}" type="slidenum">
              <a:rPr lang="en-IN" smtClean="0"/>
              <a:pPr/>
              <a:t>‹#›</a:t>
            </a:fld>
            <a:endParaRPr lang="en-IN"/>
          </a:p>
        </p:txBody>
      </p:sp>
    </p:spTree>
    <p:extLst>
      <p:ext uri="{BB962C8B-B14F-4D97-AF65-F5344CB8AC3E}">
        <p14:creationId xmlns:p14="http://schemas.microsoft.com/office/powerpoint/2010/main" val="3647545870"/>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143381"/>
            <a:ext cx="8458200" cy="1932406"/>
          </a:xfrm>
        </p:spPr>
        <p:txBody>
          <a:bodyPr>
            <a:normAutofit/>
          </a:bodyPr>
          <a:lstStyle/>
          <a:p>
            <a:r>
              <a:rPr lang="en-IN" dirty="0" smtClean="0"/>
              <a:t>Mumbai</a:t>
            </a:r>
            <a:endParaRPr lang="en-IN" dirty="0"/>
          </a:p>
        </p:txBody>
      </p:sp>
      <p:sp>
        <p:nvSpPr>
          <p:cNvPr id="3" name="Subtitle 2"/>
          <p:cNvSpPr>
            <a:spLocks noGrp="1"/>
          </p:cNvSpPr>
          <p:nvPr>
            <p:ph type="subTitle" idx="1"/>
          </p:nvPr>
        </p:nvSpPr>
        <p:spPr>
          <a:xfrm>
            <a:off x="381000" y="1142984"/>
            <a:ext cx="8458200" cy="2000264"/>
          </a:xfrm>
        </p:spPr>
        <p:txBody>
          <a:bodyPr>
            <a:normAutofit/>
          </a:bodyPr>
          <a:lstStyle/>
          <a:p>
            <a:r>
              <a:rPr lang="en-US" sz="3600" b="1" dirty="0" smtClean="0">
                <a:solidFill>
                  <a:srgbClr val="FF0000"/>
                </a:solidFill>
                <a:latin typeface="Aharoni" pitchFamily="2" charset="-79"/>
                <a:cs typeface="Aharoni" pitchFamily="2" charset="-79"/>
              </a:rPr>
              <a:t>GFRC FACADES</a:t>
            </a:r>
            <a:br>
              <a:rPr lang="en-US" sz="3600" b="1" dirty="0" smtClean="0">
                <a:solidFill>
                  <a:srgbClr val="FF0000"/>
                </a:solidFill>
                <a:latin typeface="Aharoni" pitchFamily="2" charset="-79"/>
                <a:cs typeface="Aharoni" pitchFamily="2" charset="-79"/>
              </a:rPr>
            </a:br>
            <a:r>
              <a:rPr lang="en-US" sz="3600" b="1" dirty="0" smtClean="0">
                <a:solidFill>
                  <a:srgbClr val="FF0000"/>
                </a:solidFill>
                <a:latin typeface="Aharoni" pitchFamily="2" charset="-79"/>
                <a:cs typeface="Aharoni" pitchFamily="2" charset="-79"/>
              </a:rPr>
              <a:t>CREATING LANDMARKS WITH GRC</a:t>
            </a:r>
            <a:endParaRPr lang="en-IN" sz="3600" b="1" dirty="0">
              <a:solidFill>
                <a:srgbClr val="FF0000"/>
              </a:solidFill>
              <a:latin typeface="Aharoni" pitchFamily="2" charset="-79"/>
              <a:cs typeface="Aharoni" pitchFamily="2" charset="-79"/>
            </a:endParaRPr>
          </a:p>
        </p:txBody>
      </p:sp>
    </p:spTree>
    <p:custDataLst>
      <p:tags r:id="rId1"/>
    </p:custDataLst>
  </p:cSld>
  <p:clrMapOvr>
    <a:masterClrMapping/>
  </p:clrMapOvr>
  <p:transition advTm="23307">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GfRC</a:t>
            </a:r>
            <a:r>
              <a:rPr lang="en-US" dirty="0" smtClean="0"/>
              <a:t> facades</a:t>
            </a:r>
            <a:br>
              <a:rPr lang="en-US" dirty="0" smtClean="0"/>
            </a:br>
            <a:r>
              <a:rPr lang="en-US" sz="2000" dirty="0" smtClean="0"/>
              <a:t>WELCOME’S YOU TO MUMBAI – DHAISAR CHECK NAKA DECORATED WITH GRC</a:t>
            </a:r>
            <a:endParaRPr lang="en-IN" dirty="0"/>
          </a:p>
        </p:txBody>
      </p:sp>
      <p:pic>
        <p:nvPicPr>
          <p:cNvPr id="12290" name="Picture 2" descr="H:\AAA GRC PROJECTS\DHAISAR ENTRY GATE\DSC_0322.JPG"/>
          <p:cNvPicPr>
            <a:picLocks noGrp="1" noChangeAspect="1" noChangeArrowheads="1"/>
          </p:cNvPicPr>
          <p:nvPr>
            <p:ph idx="1"/>
          </p:nvPr>
        </p:nvPicPr>
        <p:blipFill>
          <a:blip r:embed="rId2" cstate="print"/>
          <a:stretch>
            <a:fillRect/>
          </a:stretch>
        </p:blipFill>
        <p:spPr bwMode="auto">
          <a:xfrm>
            <a:off x="1582024" y="2095500"/>
            <a:ext cx="5972015" cy="3695700"/>
          </a:xfrm>
          <a:prstGeom prst="rect">
            <a:avLst/>
          </a:prstGeom>
          <a:noFill/>
        </p:spPr>
      </p:pic>
    </p:spTree>
  </p:cSld>
  <p:clrMapOvr>
    <a:masterClrMapping/>
  </p:clrMapOvr>
  <p:transition advTm="8003">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5728"/>
            <a:ext cx="8686800" cy="714380"/>
          </a:xfrm>
        </p:spPr>
        <p:txBody>
          <a:bodyPr>
            <a:normAutofit fontScale="90000"/>
          </a:bodyPr>
          <a:lstStyle/>
          <a:p>
            <a:r>
              <a:rPr lang="en-US" dirty="0" smtClean="0"/>
              <a:t>GRC AT ITS BEST</a:t>
            </a:r>
            <a:br>
              <a:rPr lang="en-US" dirty="0" smtClean="0"/>
            </a:br>
            <a:r>
              <a:rPr lang="en-US" sz="2200" dirty="0" smtClean="0"/>
              <a:t>COMPOUND WALL WITH GRILL &amp; STONE FINISHED PANELS FOR MUSEUM </a:t>
            </a:r>
            <a:endParaRPr lang="en-IN" sz="2200" dirty="0"/>
          </a:p>
        </p:txBody>
      </p:sp>
      <p:pic>
        <p:nvPicPr>
          <p:cNvPr id="13314" name="Picture 2" descr="H:\AAA GRC PROJECTS\SHIVAJI PARK DADAR\DSC_0290.JPG"/>
          <p:cNvPicPr>
            <a:picLocks noGrp="1" noChangeAspect="1" noChangeArrowheads="1"/>
          </p:cNvPicPr>
          <p:nvPr>
            <p:ph idx="1"/>
          </p:nvPr>
        </p:nvPicPr>
        <p:blipFill>
          <a:blip r:embed="rId2" cstate="print"/>
          <a:srcRect/>
          <a:stretch>
            <a:fillRect/>
          </a:stretch>
        </p:blipFill>
        <p:spPr bwMode="auto">
          <a:xfrm>
            <a:off x="285720" y="1214422"/>
            <a:ext cx="8643998" cy="5357849"/>
          </a:xfrm>
          <a:prstGeom prst="rect">
            <a:avLst/>
          </a:prstGeom>
          <a:noFill/>
        </p:spPr>
      </p:pic>
    </p:spTree>
  </p:cSld>
  <p:clrMapOvr>
    <a:masterClrMapping/>
  </p:clrMapOvr>
  <p:transition advTm="7082">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857256"/>
          </a:xfrm>
        </p:spPr>
        <p:txBody>
          <a:bodyPr>
            <a:normAutofit fontScale="90000"/>
          </a:bodyPr>
          <a:lstStyle/>
          <a:p>
            <a:r>
              <a:rPr lang="en-US" dirty="0" smtClean="0"/>
              <a:t>GRC CORNICES &amp; BRACKETS </a:t>
            </a:r>
            <a:br>
              <a:rPr lang="en-US" dirty="0" smtClean="0"/>
            </a:br>
            <a:r>
              <a:rPr lang="en-US" sz="2200" dirty="0" smtClean="0"/>
              <a:t>AT DADAR CLUB</a:t>
            </a:r>
            <a:endParaRPr lang="en-IN" sz="2200" dirty="0"/>
          </a:p>
        </p:txBody>
      </p:sp>
      <p:pic>
        <p:nvPicPr>
          <p:cNvPr id="4098" name="Picture 2" descr="H:\AAA GRC PROJECTS\DADAR CLUB\Hello!\DSC05078.JPG"/>
          <p:cNvPicPr>
            <a:picLocks noGrp="1" noChangeAspect="1" noChangeArrowheads="1"/>
          </p:cNvPicPr>
          <p:nvPr>
            <p:ph idx="1"/>
          </p:nvPr>
        </p:nvPicPr>
        <p:blipFill>
          <a:blip r:embed="rId3" cstate="print"/>
          <a:srcRect/>
          <a:stretch>
            <a:fillRect/>
          </a:stretch>
        </p:blipFill>
        <p:spPr bwMode="auto">
          <a:xfrm>
            <a:off x="571472" y="1285860"/>
            <a:ext cx="8072494" cy="5429288"/>
          </a:xfrm>
          <a:prstGeom prst="rect">
            <a:avLst/>
          </a:prstGeom>
          <a:noFill/>
        </p:spPr>
      </p:pic>
    </p:spTree>
  </p:cSld>
  <p:clrMapOvr>
    <a:masterClrMapping/>
  </p:clrMapOvr>
  <p:transition advTm="6520">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STONE FINISH (ACID WASHED) IN GRC</a:t>
            </a:r>
            <a:br>
              <a:rPr lang="en-US" dirty="0" smtClean="0"/>
            </a:br>
            <a:r>
              <a:rPr lang="en-US" sz="2000" dirty="0" smtClean="0"/>
              <a:t>WALL CLADDING – before &amp; after</a:t>
            </a:r>
            <a:endParaRPr lang="en-IN" dirty="0"/>
          </a:p>
        </p:txBody>
      </p:sp>
      <p:pic>
        <p:nvPicPr>
          <p:cNvPr id="1026" name="Picture 2" descr="D:\h drive backup\AAA GRC PROJECTS\16. RAJKOT SHILPA JWELLARY\DSC04689.JPG"/>
          <p:cNvPicPr>
            <a:picLocks noGrp="1" noChangeAspect="1" noChangeArrowheads="1"/>
          </p:cNvPicPr>
          <p:nvPr>
            <p:ph sz="half" idx="1"/>
          </p:nvPr>
        </p:nvPicPr>
        <p:blipFill>
          <a:blip r:embed="rId2" cstate="print"/>
          <a:srcRect/>
          <a:stretch>
            <a:fillRect/>
          </a:stretch>
        </p:blipFill>
        <p:spPr bwMode="auto">
          <a:xfrm>
            <a:off x="285720" y="2143116"/>
            <a:ext cx="4191000" cy="4214842"/>
          </a:xfrm>
          <a:prstGeom prst="rect">
            <a:avLst/>
          </a:prstGeom>
          <a:noFill/>
        </p:spPr>
      </p:pic>
      <p:pic>
        <p:nvPicPr>
          <p:cNvPr id="1027" name="Picture 3" descr="D:\h drive backup\AAA GRC PROJECTS\16. RAJKOT SHILPA JWELLARY\IMG-20130828-WA0010.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6474">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857256"/>
          </a:xfrm>
        </p:spPr>
        <p:txBody>
          <a:bodyPr>
            <a:normAutofit/>
          </a:bodyPr>
          <a:lstStyle/>
          <a:p>
            <a:pPr algn="l"/>
            <a:r>
              <a:rPr lang="en-US" dirty="0" smtClean="0"/>
              <a:t>WHAT IS GRC?</a:t>
            </a:r>
            <a:br>
              <a:rPr lang="en-US" dirty="0" smtClean="0"/>
            </a:br>
            <a:r>
              <a:rPr lang="en-US" sz="2000" dirty="0" smtClean="0"/>
              <a:t>GLASS REINFORCED CONCRETE</a:t>
            </a:r>
            <a:endParaRPr lang="en-IN" dirty="0"/>
          </a:p>
        </p:txBody>
      </p:sp>
      <p:sp>
        <p:nvSpPr>
          <p:cNvPr id="3" name="Content Placeholder 2"/>
          <p:cNvSpPr>
            <a:spLocks noGrp="1"/>
          </p:cNvSpPr>
          <p:nvPr>
            <p:ph idx="1"/>
          </p:nvPr>
        </p:nvSpPr>
        <p:spPr>
          <a:xfrm>
            <a:off x="457200" y="1285860"/>
            <a:ext cx="8229600" cy="5429288"/>
          </a:xfrm>
        </p:spPr>
        <p:txBody>
          <a:bodyPr>
            <a:normAutofit/>
          </a:bodyPr>
          <a:lstStyle/>
          <a:p>
            <a:r>
              <a:rPr lang="en-IN" dirty="0"/>
              <a:t>Glass fibre Reinforced Concrete (GRC) is a cement-based composite material reinforced with alkali-resistant fibres. </a:t>
            </a:r>
            <a:br>
              <a:rPr lang="en-IN" dirty="0"/>
            </a:br>
            <a:r>
              <a:rPr lang="en-IN" dirty="0"/>
              <a:t>The fibres add flexural, tensile and impact strength and the resulting material allows the production of strong yet lightweight products used in architectural, civil engineering and many other applications. </a:t>
            </a:r>
          </a:p>
          <a:p>
            <a:r>
              <a:rPr lang="en-IN" dirty="0"/>
              <a:t>GRC is not a single material but a family of materials with different properties tailored to suit particular applications. The properties of GRC vary with the production method, the amount and type of glass fibre and the composition of the </a:t>
            </a:r>
            <a:r>
              <a:rPr lang="en-IN" dirty="0" err="1"/>
              <a:t>cementitious</a:t>
            </a:r>
            <a:r>
              <a:rPr lang="en-IN" dirty="0"/>
              <a:t> matrix.</a:t>
            </a:r>
            <a:br>
              <a:rPr lang="en-IN" dirty="0"/>
            </a:br>
            <a:r>
              <a:rPr lang="en-IN" dirty="0"/>
              <a:t/>
            </a:r>
            <a:br>
              <a:rPr lang="en-IN" dirty="0"/>
            </a:br>
            <a:r>
              <a:rPr lang="en-IN" dirty="0"/>
              <a:t>The properties of Glass fibre Reinforced Concrete (GRC) vary according to the production method, mix design, and the type and content of the alkali resistant Glass fibre: </a:t>
            </a:r>
          </a:p>
          <a:p>
            <a:endParaRPr lang="en-IN" dirty="0"/>
          </a:p>
        </p:txBody>
      </p:sp>
    </p:spTree>
  </p:cSld>
  <p:clrMapOvr>
    <a:masterClrMapping/>
  </p:clrMapOvr>
  <p:transition spd="slow" advTm="42806">
    <p:wipe dir="r"/>
    <p:sndAc>
      <p:stSnd>
        <p:snd r:embed="rId3" name="breeze.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752" y="214290"/>
            <a:ext cx="8686800" cy="857256"/>
          </a:xfrm>
        </p:spPr>
        <p:txBody>
          <a:bodyPr>
            <a:normAutofit fontScale="90000"/>
          </a:bodyPr>
          <a:lstStyle/>
          <a:p>
            <a:pPr algn="l"/>
            <a:r>
              <a:rPr lang="en-US" dirty="0" smtClean="0"/>
              <a:t>GRC IS A VERSATILE MATERIAL</a:t>
            </a:r>
            <a:br>
              <a:rPr lang="en-US" dirty="0" smtClean="0"/>
            </a:br>
            <a:r>
              <a:rPr lang="en-US" sz="2000" dirty="0" smtClean="0"/>
              <a:t>GRC CAN BE MOLDED TO ANY FORM SO SPUR YOUR IMIGNATION……..</a:t>
            </a:r>
            <a:endParaRPr lang="en-IN" dirty="0"/>
          </a:p>
        </p:txBody>
      </p:sp>
      <p:pic>
        <p:nvPicPr>
          <p:cNvPr id="1026" name="Picture 2" descr="C:\Users\acer\Pictures\New folder\DSC05681.JPG"/>
          <p:cNvPicPr>
            <a:picLocks noGrp="1" noChangeAspect="1" noChangeArrowheads="1"/>
          </p:cNvPicPr>
          <p:nvPr>
            <p:ph sz="half" idx="1"/>
          </p:nvPr>
        </p:nvPicPr>
        <p:blipFill>
          <a:blip r:embed="rId2"/>
          <a:stretch>
            <a:fillRect/>
          </a:stretch>
        </p:blipFill>
        <p:spPr bwMode="auto">
          <a:xfrm>
            <a:off x="1211461" y="2087563"/>
            <a:ext cx="2777727" cy="3703637"/>
          </a:xfrm>
          <a:prstGeom prst="rect">
            <a:avLst/>
          </a:prstGeom>
          <a:noFill/>
        </p:spPr>
      </p:pic>
      <p:pic>
        <p:nvPicPr>
          <p:cNvPr id="1027" name="Picture 3" descr="C:\Users\acer\Pictures\New folder\DSC05686.JPG"/>
          <p:cNvPicPr>
            <a:picLocks noGrp="1" noChangeAspect="1" noChangeArrowheads="1"/>
          </p:cNvPicPr>
          <p:nvPr>
            <p:ph sz="half" idx="2"/>
          </p:nvPr>
        </p:nvPicPr>
        <p:blipFill>
          <a:blip r:embed="rId3"/>
          <a:stretch>
            <a:fillRect/>
          </a:stretch>
        </p:blipFill>
        <p:spPr bwMode="auto">
          <a:xfrm>
            <a:off x="5151637" y="2087563"/>
            <a:ext cx="2777727" cy="3703637"/>
          </a:xfrm>
          <a:prstGeom prst="rect">
            <a:avLst/>
          </a:prstGeom>
          <a:noFill/>
        </p:spPr>
      </p:pic>
    </p:spTree>
  </p:cSld>
  <p:clrMapOvr>
    <a:masterClrMapping/>
  </p:clrMapOvr>
  <p:transition advTm="78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en-US" dirty="0" smtClean="0"/>
              <a:t>MANUFACTURING GRC</a:t>
            </a:r>
            <a:br>
              <a:rPr lang="en-US" dirty="0" smtClean="0"/>
            </a:br>
            <a:r>
              <a:rPr lang="en-US" sz="2000" dirty="0" smtClean="0"/>
              <a:t>GRC ELEMENTS CAN BE PRODUCED IN VARIOUS WAYS DEPENDING ON THE ELEMENT </a:t>
            </a:r>
            <a:endParaRPr lang="en-IN" dirty="0"/>
          </a:p>
        </p:txBody>
      </p:sp>
      <p:pic>
        <p:nvPicPr>
          <p:cNvPr id="1029" name="Picture 5" descr="H:\AAA GRC PROJECTS\TAJ PERGOLA AT GAUHATI\DSC01851.JPG"/>
          <p:cNvPicPr>
            <a:picLocks noGrp="1" noChangeAspect="1" noChangeArrowheads="1"/>
          </p:cNvPicPr>
          <p:nvPr>
            <p:ph sz="half" idx="1"/>
          </p:nvPr>
        </p:nvPicPr>
        <p:blipFill>
          <a:blip r:embed="rId2"/>
          <a:stretch>
            <a:fillRect/>
          </a:stretch>
        </p:blipFill>
        <p:spPr bwMode="auto">
          <a:xfrm>
            <a:off x="685800" y="2503488"/>
            <a:ext cx="3829050" cy="2871787"/>
          </a:xfrm>
          <a:prstGeom prst="rect">
            <a:avLst/>
          </a:prstGeom>
          <a:noFill/>
        </p:spPr>
      </p:pic>
      <p:pic>
        <p:nvPicPr>
          <p:cNvPr id="1030" name="Picture 6" descr="H:\AAA GRC PROJECTS\TAJ PERGOLA AT GAUHATI\DSC01853.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7956"/>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GRC IN PRODUCTION</a:t>
            </a:r>
            <a:br>
              <a:rPr lang="en-US" dirty="0" smtClean="0"/>
            </a:br>
            <a:r>
              <a:rPr lang="en-US" sz="2200" dirty="0" smtClean="0"/>
              <a:t>A PREVIEW INTO ITS PRODUCTION TECHNIQUE</a:t>
            </a:r>
            <a:endParaRPr lang="en-IN" sz="2200" dirty="0"/>
          </a:p>
        </p:txBody>
      </p:sp>
      <p:pic>
        <p:nvPicPr>
          <p:cNvPr id="5122" name="Picture 2" descr="E:\THE WORKSHOP\cornice - design to finish\1E.jpg"/>
          <p:cNvPicPr>
            <a:picLocks noGrp="1" noChangeAspect="1" noChangeArrowheads="1"/>
          </p:cNvPicPr>
          <p:nvPr>
            <p:ph sz="half" idx="1"/>
          </p:nvPr>
        </p:nvPicPr>
        <p:blipFill>
          <a:blip r:embed="rId2"/>
          <a:srcRect/>
          <a:stretch>
            <a:fillRect/>
          </a:stretch>
        </p:blipFill>
        <p:spPr bwMode="auto">
          <a:xfrm>
            <a:off x="304800" y="2357430"/>
            <a:ext cx="4191000" cy="3176595"/>
          </a:xfrm>
          <a:prstGeom prst="rect">
            <a:avLst/>
          </a:prstGeom>
          <a:noFill/>
        </p:spPr>
      </p:pic>
      <p:pic>
        <p:nvPicPr>
          <p:cNvPr id="5123" name="Picture 3" descr="E:\THE WORKSHOP\cornice - design to finish\8.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8799"/>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ARCH</a:t>
            </a:r>
            <a:br>
              <a:rPr lang="en-US" dirty="0" smtClean="0"/>
            </a:br>
            <a:r>
              <a:rPr lang="en-US" sz="2000" dirty="0" smtClean="0"/>
              <a:t>MOLD IN RUBBER AND THE GRC ELEMENT</a:t>
            </a:r>
            <a:endParaRPr lang="en-IN" dirty="0"/>
          </a:p>
        </p:txBody>
      </p:sp>
      <p:pic>
        <p:nvPicPr>
          <p:cNvPr id="11266" name="Picture 2" descr="E:\THE WORKSHOP\THE ARCH\8.e.jpg"/>
          <p:cNvPicPr>
            <a:picLocks noGrp="1" noChangeAspect="1" noChangeArrowheads="1"/>
          </p:cNvPicPr>
          <p:nvPr>
            <p:ph sz="half" idx="1"/>
          </p:nvPr>
        </p:nvPicPr>
        <p:blipFill>
          <a:blip r:embed="rId2"/>
          <a:srcRect/>
          <a:stretch>
            <a:fillRect/>
          </a:stretch>
        </p:blipFill>
        <p:spPr bwMode="auto">
          <a:xfrm>
            <a:off x="304800" y="2357430"/>
            <a:ext cx="4191000" cy="3176595"/>
          </a:xfrm>
          <a:prstGeom prst="rect">
            <a:avLst/>
          </a:prstGeom>
          <a:noFill/>
        </p:spPr>
      </p:pic>
      <p:pic>
        <p:nvPicPr>
          <p:cNvPr id="11267" name="Picture 3" descr="E:\THE WORKSHOP\THE ARCH\DSC04925.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1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INSTALLATION OF GRC</a:t>
            </a:r>
            <a:br>
              <a:rPr lang="en-US" dirty="0" smtClean="0"/>
            </a:br>
            <a:r>
              <a:rPr lang="en-US" sz="2200" dirty="0" smtClean="0"/>
              <a:t>ON STEEL FRAME WORK</a:t>
            </a:r>
            <a:endParaRPr lang="en-IN" sz="2200" dirty="0"/>
          </a:p>
        </p:txBody>
      </p:sp>
      <p:pic>
        <p:nvPicPr>
          <p:cNvPr id="6146" name="Picture 2" descr="E:\THE WORKSHOP\cornice - design to finish\DSC04759.jpg"/>
          <p:cNvPicPr>
            <a:picLocks noGrp="1" noChangeAspect="1" noChangeArrowheads="1"/>
          </p:cNvPicPr>
          <p:nvPr>
            <p:ph sz="half" idx="1"/>
          </p:nvPr>
        </p:nvPicPr>
        <p:blipFill>
          <a:blip r:embed="rId2"/>
          <a:stretch>
            <a:fillRect/>
          </a:stretch>
        </p:blipFill>
        <p:spPr bwMode="auto">
          <a:xfrm>
            <a:off x="685800" y="2503488"/>
            <a:ext cx="3829050" cy="2871787"/>
          </a:xfrm>
          <a:prstGeom prst="rect">
            <a:avLst/>
          </a:prstGeom>
          <a:noFill/>
        </p:spPr>
      </p:pic>
      <p:pic>
        <p:nvPicPr>
          <p:cNvPr id="6147" name="Picture 3" descr="E:\THE WORKSHOP\cornice - design to finish\DSC04800.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13993"/>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COLUMN &amp; CAPITAL IN GRC</a:t>
            </a:r>
            <a:br>
              <a:rPr lang="en-US" dirty="0" smtClean="0"/>
            </a:br>
            <a:r>
              <a:rPr lang="en-US" sz="2000" dirty="0" smtClean="0"/>
              <a:t>GRC CASTED IN RUBBER MOLDS FOR SUPERIOR FINISH &amp; MAXIMUM REPEATS</a:t>
            </a:r>
            <a:endParaRPr lang="en-IN" dirty="0"/>
          </a:p>
        </p:txBody>
      </p:sp>
      <p:pic>
        <p:nvPicPr>
          <p:cNvPr id="7170" name="Picture 2" descr="E:\THE WORKSHOP\column - design to finish\6. GRC APPLICATION INTO RUBBER MOLD.jpg"/>
          <p:cNvPicPr>
            <a:picLocks noGrp="1" noChangeAspect="1" noChangeArrowheads="1"/>
          </p:cNvPicPr>
          <p:nvPr>
            <p:ph sz="half" idx="1"/>
          </p:nvPr>
        </p:nvPicPr>
        <p:blipFill>
          <a:blip r:embed="rId2"/>
          <a:stretch>
            <a:fillRect/>
          </a:stretch>
        </p:blipFill>
        <p:spPr bwMode="auto">
          <a:xfrm>
            <a:off x="1211461" y="2087563"/>
            <a:ext cx="2777727" cy="3703637"/>
          </a:xfrm>
          <a:prstGeom prst="rect">
            <a:avLst/>
          </a:prstGeom>
          <a:noFill/>
        </p:spPr>
      </p:pic>
      <p:pic>
        <p:nvPicPr>
          <p:cNvPr id="7171" name="Picture 3" descr="E:\THE WORKSHOP\column - design to finish\7.C.jpg"/>
          <p:cNvPicPr>
            <a:picLocks noGrp="1" noChangeAspect="1" noChangeArrowheads="1"/>
          </p:cNvPicPr>
          <p:nvPr>
            <p:ph sz="half" idx="2"/>
          </p:nvPr>
        </p:nvPicPr>
        <p:blipFill>
          <a:blip r:embed="rId3"/>
          <a:stretch>
            <a:fillRect/>
          </a:stretch>
        </p:blipFill>
        <p:spPr bwMode="auto">
          <a:xfrm>
            <a:off x="5151637" y="2087563"/>
            <a:ext cx="2777727" cy="3703637"/>
          </a:xfrm>
          <a:prstGeom prst="rect">
            <a:avLst/>
          </a:prstGeom>
          <a:noFill/>
        </p:spPr>
      </p:pic>
    </p:spTree>
  </p:cSld>
  <p:clrMapOvr>
    <a:masterClrMapping/>
  </p:clrMapOvr>
  <p:transition advTm="10561"/>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WINDOW SURROUND IN GRC</a:t>
            </a:r>
            <a:br>
              <a:rPr lang="en-US" dirty="0" smtClean="0"/>
            </a:br>
            <a:r>
              <a:rPr lang="en-US" sz="2000" dirty="0" smtClean="0"/>
              <a:t>COLUMN, CAPITAL, ARCH 7 WINDOW BOTTOM FIXED AS PER DETAIL</a:t>
            </a:r>
            <a:endParaRPr lang="en-IN" dirty="0"/>
          </a:p>
        </p:txBody>
      </p:sp>
      <p:pic>
        <p:nvPicPr>
          <p:cNvPr id="8194" name="Picture 2" descr="E:\THE WORKSHOP\column - design to finish\DSC04895.jpg"/>
          <p:cNvPicPr>
            <a:picLocks noGrp="1" noChangeAspect="1" noChangeArrowheads="1"/>
          </p:cNvPicPr>
          <p:nvPr>
            <p:ph idx="1"/>
          </p:nvPr>
        </p:nvPicPr>
        <p:blipFill>
          <a:blip r:embed="rId2"/>
          <a:stretch>
            <a:fillRect/>
          </a:stretch>
        </p:blipFill>
        <p:spPr bwMode="auto">
          <a:xfrm>
            <a:off x="2104231" y="2095500"/>
            <a:ext cx="4927600" cy="3695700"/>
          </a:xfrm>
          <a:prstGeom prst="rect">
            <a:avLst/>
          </a:prstGeom>
          <a:noFill/>
        </p:spPr>
      </p:pic>
    </p:spTree>
  </p:cSld>
  <p:clrMapOvr>
    <a:masterClrMapping/>
  </p:clrMapOvr>
  <p:transition advTm="6864"/>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CORNICES IN GRC</a:t>
            </a:r>
            <a:br>
              <a:rPr lang="en-US" dirty="0" smtClean="0"/>
            </a:br>
            <a:r>
              <a:rPr lang="en-US" sz="2000" dirty="0" smtClean="0"/>
              <a:t>LARGE CORNICE OVER WINDOW &amp; CORNICE BAND</a:t>
            </a:r>
            <a:endParaRPr lang="en-IN" dirty="0"/>
          </a:p>
        </p:txBody>
      </p:sp>
      <p:pic>
        <p:nvPicPr>
          <p:cNvPr id="15363" name="Picture 3" descr="H:\AAA GRC PROJECTS\KANDVILLE CRICKET ASSOC\KCA\DSC04898.JPG"/>
          <p:cNvPicPr>
            <a:picLocks noGrp="1" noChangeAspect="1" noChangeArrowheads="1"/>
          </p:cNvPicPr>
          <p:nvPr>
            <p:ph sz="half" idx="1"/>
          </p:nvPr>
        </p:nvPicPr>
        <p:blipFill>
          <a:blip r:embed="rId2" cstate="print"/>
          <a:stretch>
            <a:fillRect/>
          </a:stretch>
        </p:blipFill>
        <p:spPr bwMode="auto">
          <a:xfrm>
            <a:off x="685800" y="2503488"/>
            <a:ext cx="3829050" cy="2871787"/>
          </a:xfrm>
          <a:prstGeom prst="rect">
            <a:avLst/>
          </a:prstGeom>
          <a:noFill/>
        </p:spPr>
      </p:pic>
      <p:pic>
        <p:nvPicPr>
          <p:cNvPr id="15364" name="Picture 4" descr="H:\AAA GRC PROJECTS\KANDVILLE CRICKET ASSOC\KCA\DSC04900.JPG"/>
          <p:cNvPicPr>
            <a:picLocks noGrp="1" noChangeAspect="1" noChangeArrowheads="1"/>
          </p:cNvPicPr>
          <p:nvPr>
            <p:ph sz="half" idx="2"/>
          </p:nvPr>
        </p:nvPicPr>
        <p:blipFill>
          <a:blip r:embed="rId3" cstate="print"/>
          <a:stretch>
            <a:fillRect/>
          </a:stretch>
        </p:blipFill>
        <p:spPr bwMode="auto">
          <a:xfrm>
            <a:off x="4630738" y="2506603"/>
            <a:ext cx="3819525" cy="2865557"/>
          </a:xfrm>
          <a:prstGeom prst="rect">
            <a:avLst/>
          </a:prstGeom>
          <a:noFill/>
        </p:spPr>
      </p:pic>
    </p:spTree>
  </p:cSld>
  <p:clrMapOvr>
    <a:masterClrMapping/>
  </p:clrMapOvr>
  <p:transition advTm="9423"/>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en-US" dirty="0" smtClean="0"/>
              <a:t>ADVANTAGES ON USING GRC</a:t>
            </a:r>
            <a:br>
              <a:rPr lang="en-US" dirty="0" smtClean="0"/>
            </a:br>
            <a:r>
              <a:rPr lang="en-US" sz="2000" dirty="0" smtClean="0"/>
              <a:t>THE BENEFITS ARE MANY AND THIS IS THE REASON OF ITS GAINING POPULARITY</a:t>
            </a:r>
            <a:endParaRPr lang="en-IN" dirty="0"/>
          </a:p>
        </p:txBody>
      </p:sp>
      <p:sp>
        <p:nvSpPr>
          <p:cNvPr id="6" name="Content Placeholder 5"/>
          <p:cNvSpPr>
            <a:spLocks noGrp="1"/>
          </p:cNvSpPr>
          <p:nvPr>
            <p:ph idx="1"/>
          </p:nvPr>
        </p:nvSpPr>
        <p:spPr>
          <a:xfrm>
            <a:off x="457200" y="1600200"/>
            <a:ext cx="8229600" cy="4900634"/>
          </a:xfrm>
        </p:spPr>
        <p:txBody>
          <a:bodyPr>
            <a:normAutofit fontScale="85000" lnSpcReduction="20000"/>
          </a:bodyPr>
          <a:lstStyle/>
          <a:p>
            <a:r>
              <a:rPr lang="en-IN" sz="2000" b="1" dirty="0"/>
              <a:t>Lightweight Products </a:t>
            </a:r>
            <a:r>
              <a:rPr lang="en-IN" sz="2000" dirty="0"/>
              <a:t>     </a:t>
            </a:r>
            <a:br>
              <a:rPr lang="en-IN" sz="2000" dirty="0"/>
            </a:br>
            <a:r>
              <a:rPr lang="en-IN" sz="2000" dirty="0"/>
              <a:t>Although GRC has a similar density to concrete, the products made from it are many times lighter due to the thin 10-15mm skin thickness used. A cladding panel manufactured from 100mm thick precast concrete would weigh 240kgs per m2 compared to a similar GRC panel of 40-50kgs/m2. In fact many GRC products can be lifted and carried by </a:t>
            </a:r>
            <a:r>
              <a:rPr lang="en-IN" sz="2000" dirty="0" smtClean="0"/>
              <a:t>hand.</a:t>
            </a:r>
          </a:p>
          <a:p>
            <a:r>
              <a:rPr lang="en-IN" sz="2000" b="1" dirty="0"/>
              <a:t>Corrosion and Rot Proof </a:t>
            </a:r>
            <a:r>
              <a:rPr lang="en-IN" sz="2000" dirty="0"/>
              <a:t/>
            </a:r>
            <a:br>
              <a:rPr lang="en-IN" sz="2000" dirty="0"/>
            </a:br>
            <a:r>
              <a:rPr lang="en-IN" sz="2000" dirty="0"/>
              <a:t>GRC products do not contain mild steel reinforcement and the problems associated with corrosion of reinforcement do not apply. GRC is unaffected by external exposure and will not rot. It is completely unaffected by exposure to UV light.</a:t>
            </a:r>
            <a:br>
              <a:rPr lang="en-IN" sz="2000" dirty="0"/>
            </a:br>
            <a:r>
              <a:rPr lang="en-IN" sz="2000" dirty="0"/>
              <a:t/>
            </a:r>
            <a:br>
              <a:rPr lang="en-IN" sz="2000" dirty="0"/>
            </a:br>
            <a:r>
              <a:rPr lang="en-IN" sz="2000" b="1" dirty="0"/>
              <a:t>Incombustible</a:t>
            </a:r>
            <a:r>
              <a:rPr lang="en-IN" sz="2000" dirty="0"/>
              <a:t/>
            </a:r>
            <a:br>
              <a:rPr lang="en-IN" sz="2000" dirty="0"/>
            </a:br>
            <a:r>
              <a:rPr lang="en-IN" sz="2000" dirty="0"/>
              <a:t>Most GRC formulations comply with non-combustible criteria for UK and EU standards. Polymer GRC is not classed as non-combustible but conforms to the requirements of Class O defined by the British Building Regulations.</a:t>
            </a:r>
            <a:r>
              <a:rPr lang="en-IN" sz="2000" b="1" dirty="0"/>
              <a:t/>
            </a:r>
            <a:br>
              <a:rPr lang="en-IN" sz="2000" b="1" dirty="0"/>
            </a:br>
            <a:r>
              <a:rPr lang="en-IN" sz="2000" b="1" dirty="0"/>
              <a:t/>
            </a:r>
            <a:br>
              <a:rPr lang="en-IN" sz="2000" b="1" dirty="0"/>
            </a:br>
            <a:endParaRPr lang="en-IN" sz="2000" dirty="0"/>
          </a:p>
        </p:txBody>
      </p:sp>
    </p:spTree>
  </p:cSld>
  <p:clrMapOvr>
    <a:masterClrMapping/>
  </p:clrMapOvr>
  <p:transition advTm="52603"/>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000" dirty="0" smtClean="0"/>
              <a:t>WITH GRC,WE HELP YOU TURN YOUR…….</a:t>
            </a:r>
            <a:r>
              <a:rPr lang="en-US" dirty="0" smtClean="0"/>
              <a:t/>
            </a:r>
            <a:br>
              <a:rPr lang="en-US" dirty="0" smtClean="0"/>
            </a:br>
            <a:r>
              <a:rPr lang="en-US" sz="2000" dirty="0" smtClean="0"/>
              <a:t>IMIGNATION INTO REALITY</a:t>
            </a:r>
            <a:endParaRPr lang="en-IN" dirty="0"/>
          </a:p>
        </p:txBody>
      </p:sp>
      <p:pic>
        <p:nvPicPr>
          <p:cNvPr id="2052" name="Picture 4" descr="H:\AAA GRC PROJECTS\PUNE VILLA\DSC05680.JPG"/>
          <p:cNvPicPr>
            <a:picLocks noGrp="1" noChangeAspect="1" noChangeArrowheads="1"/>
          </p:cNvPicPr>
          <p:nvPr>
            <p:ph sz="half" idx="1"/>
          </p:nvPr>
        </p:nvPicPr>
        <p:blipFill>
          <a:blip r:embed="rId2"/>
          <a:stretch>
            <a:fillRect/>
          </a:stretch>
        </p:blipFill>
        <p:spPr bwMode="auto">
          <a:xfrm>
            <a:off x="685800" y="2503488"/>
            <a:ext cx="3829050" cy="2871787"/>
          </a:xfrm>
          <a:prstGeom prst="rect">
            <a:avLst/>
          </a:prstGeom>
          <a:noFill/>
        </p:spPr>
      </p:pic>
      <p:pic>
        <p:nvPicPr>
          <p:cNvPr id="2051" name="Picture 3" descr="H:\AAA GRC PROJECTS\PUNE VILLA\DSC05365.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8237"/>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4282" y="274638"/>
            <a:ext cx="8643998" cy="1143000"/>
          </a:xfrm>
        </p:spPr>
        <p:txBody>
          <a:bodyPr>
            <a:normAutofit fontScale="90000"/>
          </a:bodyPr>
          <a:lstStyle/>
          <a:p>
            <a:pPr algn="l"/>
            <a:r>
              <a:rPr lang="en-US" dirty="0" smtClean="0"/>
              <a:t>ADVANTAGES ON USING GRC</a:t>
            </a:r>
            <a:br>
              <a:rPr lang="en-US" dirty="0" smtClean="0"/>
            </a:br>
            <a:r>
              <a:rPr lang="en-US" sz="2200" dirty="0" smtClean="0"/>
              <a:t>THE BENEFITS ARE MANY AND THIS IS THE REASON OF ITS GAINING POPULARITY</a:t>
            </a:r>
            <a:endParaRPr lang="en-IN" sz="2200" dirty="0"/>
          </a:p>
        </p:txBody>
      </p:sp>
      <p:sp>
        <p:nvSpPr>
          <p:cNvPr id="6" name="Content Placeholder 5"/>
          <p:cNvSpPr>
            <a:spLocks noGrp="1"/>
          </p:cNvSpPr>
          <p:nvPr>
            <p:ph idx="1"/>
          </p:nvPr>
        </p:nvSpPr>
        <p:spPr>
          <a:xfrm>
            <a:off x="457200" y="1600200"/>
            <a:ext cx="8229600" cy="4829196"/>
          </a:xfrm>
        </p:spPr>
        <p:txBody>
          <a:bodyPr>
            <a:normAutofit fontScale="92500" lnSpcReduction="10000"/>
          </a:bodyPr>
          <a:lstStyle/>
          <a:p>
            <a:r>
              <a:rPr lang="en-IN" b="1" dirty="0"/>
              <a:t>Appearance </a:t>
            </a:r>
            <a:r>
              <a:rPr lang="en-IN" dirty="0"/>
              <a:t>      </a:t>
            </a:r>
            <a:br>
              <a:rPr lang="en-IN" dirty="0"/>
            </a:br>
            <a:r>
              <a:rPr lang="en-IN" dirty="0"/>
              <a:t>GRC has a wide flexibility in design and manufacture, which enables it to reproduce most architectural styles and features. It can replicate virtually any surface detail and reproduce the appearance of materials such as stone, slate, terracotta and marble. Carved stonework involves specialised skills and is slow to produce making the end product expensive. GRC can match stonework in appearance and as it can be produced in thin sections it is easier to handle and fix. </a:t>
            </a:r>
            <a:r>
              <a:rPr lang="en-IN" b="1" dirty="0"/>
              <a:t/>
            </a:r>
            <a:br>
              <a:rPr lang="en-IN" b="1" dirty="0"/>
            </a:br>
            <a:r>
              <a:rPr lang="en-IN" b="1" dirty="0"/>
              <a:t/>
            </a:r>
            <a:br>
              <a:rPr lang="en-IN" b="1" dirty="0"/>
            </a:br>
            <a:r>
              <a:rPr lang="en-IN" b="1" dirty="0"/>
              <a:t>Cost Effective </a:t>
            </a:r>
            <a:r>
              <a:rPr lang="en-IN" dirty="0"/>
              <a:t>     </a:t>
            </a:r>
            <a:br>
              <a:rPr lang="en-IN" dirty="0"/>
            </a:br>
            <a:r>
              <a:rPr lang="en-IN" dirty="0"/>
              <a:t>GRC Products have been shown to provide economic solutions to many applications. Although the manufacturing costs may be higher than say concrete, when the reduced handling, transport and fixing costs are considered, there can be an overall saving</a:t>
            </a:r>
          </a:p>
        </p:txBody>
      </p:sp>
    </p:spTree>
  </p:cSld>
  <p:clrMapOvr>
    <a:masterClrMapping/>
  </p:clrMapOvr>
  <p:transition advTm="5251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14282" y="214290"/>
            <a:ext cx="8715436" cy="785818"/>
          </a:xfrm>
        </p:spPr>
        <p:txBody>
          <a:bodyPr>
            <a:normAutofit/>
          </a:bodyPr>
          <a:lstStyle/>
          <a:p>
            <a:r>
              <a:rPr lang="en-US" dirty="0" smtClean="0"/>
              <a:t>GRC ADDING VALUE &amp; AESTHETICS</a:t>
            </a:r>
            <a:endParaRPr lang="en-IN" dirty="0"/>
          </a:p>
        </p:txBody>
      </p:sp>
      <p:pic>
        <p:nvPicPr>
          <p:cNvPr id="3074" name="Picture 2" descr="H:\AAA GRC PROJECTS\KARJAT ASHRAM NEW\DSC05029.JPG"/>
          <p:cNvPicPr>
            <a:picLocks noGrp="1" noChangeAspect="1" noChangeArrowheads="1"/>
          </p:cNvPicPr>
          <p:nvPr>
            <p:ph idx="1"/>
          </p:nvPr>
        </p:nvPicPr>
        <p:blipFill>
          <a:blip r:embed="rId2" cstate="print"/>
          <a:srcRect/>
          <a:stretch>
            <a:fillRect/>
          </a:stretch>
        </p:blipFill>
        <p:spPr bwMode="auto">
          <a:xfrm>
            <a:off x="428596" y="1214422"/>
            <a:ext cx="8358246" cy="5429287"/>
          </a:xfrm>
          <a:prstGeom prst="rect">
            <a:avLst/>
          </a:prstGeom>
          <a:noFill/>
        </p:spPr>
      </p:pic>
    </p:spTree>
  </p:cSld>
  <p:clrMapOvr>
    <a:masterClrMapping/>
  </p:clrMapOvr>
  <p:transition advTm="6474"/>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DESIGNER WALL PANEL</a:t>
            </a:r>
            <a:br>
              <a:rPr lang="en-US" dirty="0" smtClean="0"/>
            </a:br>
            <a:r>
              <a:rPr lang="en-US" sz="2000" dirty="0" smtClean="0"/>
              <a:t>DESIGN UNLIMITED</a:t>
            </a:r>
            <a:endParaRPr lang="en-IN" dirty="0"/>
          </a:p>
        </p:txBody>
      </p:sp>
      <p:pic>
        <p:nvPicPr>
          <p:cNvPr id="10242" name="Picture 2" descr="H:\AAA GRC PROJECTS\KARJAT ASHRAM NEW\DSC05181.JPG"/>
          <p:cNvPicPr>
            <a:picLocks noGrp="1" noChangeAspect="1" noChangeArrowheads="1"/>
          </p:cNvPicPr>
          <p:nvPr>
            <p:ph idx="1"/>
          </p:nvPr>
        </p:nvPicPr>
        <p:blipFill>
          <a:blip r:embed="rId2" cstate="print"/>
          <a:stretch>
            <a:fillRect/>
          </a:stretch>
        </p:blipFill>
        <p:spPr bwMode="auto">
          <a:xfrm>
            <a:off x="1610612" y="2095500"/>
            <a:ext cx="5914839" cy="3695700"/>
          </a:xfrm>
          <a:prstGeom prst="rect">
            <a:avLst/>
          </a:prstGeom>
          <a:noFill/>
        </p:spPr>
      </p:pic>
    </p:spTree>
  </p:cSld>
  <p:clrMapOvr>
    <a:masterClrMapping/>
  </p:clrMapOvr>
  <p:transition advTm="5366"/>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GRC WINDOW GRILL</a:t>
            </a:r>
            <a:br>
              <a:rPr lang="en-US" dirty="0" smtClean="0"/>
            </a:br>
            <a:r>
              <a:rPr lang="en-US" sz="2000" dirty="0" smtClean="0"/>
              <a:t>AT KARJAT ASHRAM</a:t>
            </a:r>
            <a:endParaRPr lang="en-IN" dirty="0"/>
          </a:p>
        </p:txBody>
      </p:sp>
      <p:pic>
        <p:nvPicPr>
          <p:cNvPr id="9218" name="Picture 2" descr="H:\AAA GRC PROJECTS\KARJAT ASHRAM NEW\New folder\DSC05035.JPG"/>
          <p:cNvPicPr>
            <a:picLocks noGrp="1" noChangeAspect="1" noChangeArrowheads="1"/>
          </p:cNvPicPr>
          <p:nvPr>
            <p:ph idx="1"/>
          </p:nvPr>
        </p:nvPicPr>
        <p:blipFill>
          <a:blip r:embed="rId2" cstate="print"/>
          <a:srcRect/>
          <a:stretch>
            <a:fillRect/>
          </a:stretch>
        </p:blipFill>
        <p:spPr bwMode="auto">
          <a:xfrm>
            <a:off x="357158" y="1357298"/>
            <a:ext cx="8429684" cy="5286411"/>
          </a:xfrm>
          <a:prstGeom prst="rect">
            <a:avLst/>
          </a:prstGeom>
          <a:noFill/>
        </p:spPr>
      </p:pic>
    </p:spTree>
  </p:cSld>
  <p:clrMapOvr>
    <a:masterClrMapping/>
  </p:clrMapOvr>
  <p:transition advTm="5663"/>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5728"/>
            <a:ext cx="8686800" cy="785818"/>
          </a:xfrm>
        </p:spPr>
        <p:txBody>
          <a:bodyPr>
            <a:normAutofit/>
          </a:bodyPr>
          <a:lstStyle/>
          <a:p>
            <a:r>
              <a:rPr lang="en-US" sz="2800" dirty="0" smtClean="0"/>
              <a:t>SOME TYPICAL GRC FORMULATIONS……..</a:t>
            </a:r>
            <a:endParaRPr lang="en-IN" sz="2800" dirty="0"/>
          </a:p>
        </p:txBody>
      </p:sp>
      <p:graphicFrame>
        <p:nvGraphicFramePr>
          <p:cNvPr id="4" name="Content Placeholder 3"/>
          <p:cNvGraphicFramePr>
            <a:graphicFrameLocks noGrp="1"/>
          </p:cNvGraphicFramePr>
          <p:nvPr>
            <p:ph idx="1"/>
          </p:nvPr>
        </p:nvGraphicFramePr>
        <p:xfrm>
          <a:off x="357157" y="1285860"/>
          <a:ext cx="8634443" cy="5357849"/>
        </p:xfrm>
        <a:graphic>
          <a:graphicData uri="http://schemas.openxmlformats.org/drawingml/2006/table">
            <a:tbl>
              <a:tblPr firstRow="1" bandRow="1">
                <a:effectLst>
                  <a:reflection blurRad="6350" stA="52000" endA="300" endPos="35000" dir="5400000" sy="-100000" algn="bl" rotWithShape="0"/>
                </a:effectLst>
                <a:tableStyleId>{5C22544A-7EE6-4342-B048-85BDC9FD1C3A}</a:tableStyleId>
              </a:tblPr>
              <a:tblGrid>
                <a:gridCol w="2843243"/>
                <a:gridCol w="2728921"/>
                <a:gridCol w="3062279"/>
              </a:tblGrid>
              <a:tr h="765407">
                <a:tc>
                  <a:txBody>
                    <a:bodyPr/>
                    <a:lstStyle/>
                    <a:p>
                      <a:pPr>
                        <a:lnSpc>
                          <a:spcPct val="115000"/>
                        </a:lnSpc>
                        <a:spcAft>
                          <a:spcPts val="0"/>
                        </a:spcAft>
                      </a:pPr>
                      <a:r>
                        <a:rPr lang="en-IN" sz="2800" b="1" dirty="0" smtClean="0">
                          <a:latin typeface="Times New Roman"/>
                          <a:ea typeface="Times New Roman"/>
                          <a:cs typeface="Times New Roman"/>
                        </a:rPr>
                        <a:t>MATERIAL</a:t>
                      </a:r>
                      <a:endParaRPr lang="en-IN" sz="2800" dirty="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b="1" dirty="0" smtClean="0">
                          <a:latin typeface="Times New Roman"/>
                          <a:ea typeface="Times New Roman"/>
                          <a:cs typeface="Times New Roman"/>
                        </a:rPr>
                        <a:t>SPRAY (KGS)</a:t>
                      </a:r>
                      <a:endParaRPr lang="en-IN" sz="2800" dirty="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b="1" dirty="0" smtClean="0">
                          <a:latin typeface="Times New Roman"/>
                          <a:ea typeface="Times New Roman"/>
                          <a:cs typeface="Times New Roman"/>
                        </a:rPr>
                        <a:t>CASTING</a:t>
                      </a:r>
                      <a:r>
                        <a:rPr lang="en-IN" sz="2800" b="1" baseline="0" dirty="0" smtClean="0">
                          <a:latin typeface="Times New Roman"/>
                          <a:ea typeface="Times New Roman"/>
                          <a:cs typeface="Times New Roman"/>
                        </a:rPr>
                        <a:t> </a:t>
                      </a:r>
                      <a:r>
                        <a:rPr lang="en-IN" sz="2800" b="1" dirty="0" smtClean="0">
                          <a:latin typeface="Times New Roman"/>
                          <a:ea typeface="Times New Roman"/>
                          <a:cs typeface="Times New Roman"/>
                        </a:rPr>
                        <a:t>(KGS)</a:t>
                      </a:r>
                      <a:endParaRPr lang="en-IN" sz="2800" dirty="0">
                        <a:latin typeface="Calibri"/>
                        <a:ea typeface="Calibri"/>
                        <a:cs typeface="Times New Roman"/>
                      </a:endParaRPr>
                    </a:p>
                  </a:txBody>
                  <a:tcPr marL="19050" marR="19050" marT="19050" marB="19050" anchor="ctr"/>
                </a:tc>
              </a:tr>
              <a:tr h="765407">
                <a:tc>
                  <a:txBody>
                    <a:bodyPr/>
                    <a:lstStyle/>
                    <a:p>
                      <a:pPr>
                        <a:lnSpc>
                          <a:spcPct val="115000"/>
                        </a:lnSpc>
                        <a:spcAft>
                          <a:spcPts val="0"/>
                        </a:spcAft>
                      </a:pPr>
                      <a:r>
                        <a:rPr lang="en-IN" sz="2800">
                          <a:latin typeface="Times New Roman"/>
                          <a:ea typeface="Times New Roman"/>
                          <a:cs typeface="Times New Roman"/>
                        </a:rPr>
                        <a:t>cement</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a:latin typeface="Times New Roman"/>
                          <a:ea typeface="Times New Roman"/>
                          <a:cs typeface="Times New Roman"/>
                        </a:rPr>
                        <a:t>50</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50</a:t>
                      </a:r>
                      <a:endParaRPr lang="en-IN" sz="2800" dirty="0">
                        <a:latin typeface="Calibri"/>
                        <a:ea typeface="Calibri"/>
                        <a:cs typeface="Times New Roman"/>
                      </a:endParaRPr>
                    </a:p>
                  </a:txBody>
                  <a:tcPr marL="19050" marR="19050" marT="19050" marB="19050" anchor="ctr"/>
                </a:tc>
              </a:tr>
              <a:tr h="765407">
                <a:tc>
                  <a:txBody>
                    <a:bodyPr/>
                    <a:lstStyle/>
                    <a:p>
                      <a:pPr>
                        <a:lnSpc>
                          <a:spcPct val="115000"/>
                        </a:lnSpc>
                        <a:spcAft>
                          <a:spcPts val="0"/>
                        </a:spcAft>
                      </a:pPr>
                      <a:r>
                        <a:rPr lang="en-IN" sz="2800">
                          <a:latin typeface="Times New Roman"/>
                          <a:ea typeface="Times New Roman"/>
                          <a:cs typeface="Times New Roman"/>
                        </a:rPr>
                        <a:t>fine aggregate</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50</a:t>
                      </a:r>
                      <a:endParaRPr lang="en-IN" sz="2800" dirty="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50</a:t>
                      </a:r>
                      <a:endParaRPr lang="en-IN" sz="2800" dirty="0">
                        <a:latin typeface="Calibri"/>
                        <a:ea typeface="Calibri"/>
                        <a:cs typeface="Times New Roman"/>
                      </a:endParaRPr>
                    </a:p>
                  </a:txBody>
                  <a:tcPr marL="19050" marR="19050" marT="19050" marB="19050" anchor="ctr"/>
                </a:tc>
              </a:tr>
              <a:tr h="765407">
                <a:tc>
                  <a:txBody>
                    <a:bodyPr/>
                    <a:lstStyle/>
                    <a:p>
                      <a:pPr>
                        <a:lnSpc>
                          <a:spcPct val="115000"/>
                        </a:lnSpc>
                        <a:spcAft>
                          <a:spcPts val="0"/>
                        </a:spcAft>
                      </a:pPr>
                      <a:r>
                        <a:rPr lang="en-IN" sz="2800">
                          <a:latin typeface="Times New Roman"/>
                          <a:ea typeface="Times New Roman"/>
                          <a:cs typeface="Times New Roman"/>
                        </a:rPr>
                        <a:t>plasticiser</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a:latin typeface="Times New Roman"/>
                          <a:ea typeface="Times New Roman"/>
                          <a:cs typeface="Times New Roman"/>
                        </a:rPr>
                        <a:t>0.5</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0.5</a:t>
                      </a:r>
                      <a:endParaRPr lang="en-IN" sz="2800" dirty="0">
                        <a:latin typeface="Calibri"/>
                        <a:ea typeface="Calibri"/>
                        <a:cs typeface="Times New Roman"/>
                      </a:endParaRPr>
                    </a:p>
                  </a:txBody>
                  <a:tcPr marL="19050" marR="19050" marT="19050" marB="19050" anchor="ctr"/>
                </a:tc>
              </a:tr>
              <a:tr h="765407">
                <a:tc>
                  <a:txBody>
                    <a:bodyPr/>
                    <a:lstStyle/>
                    <a:p>
                      <a:pPr>
                        <a:lnSpc>
                          <a:spcPct val="115000"/>
                        </a:lnSpc>
                        <a:spcAft>
                          <a:spcPts val="0"/>
                        </a:spcAft>
                      </a:pPr>
                      <a:r>
                        <a:rPr lang="en-IN" sz="2800">
                          <a:latin typeface="Times New Roman"/>
                          <a:ea typeface="Times New Roman"/>
                          <a:cs typeface="Times New Roman"/>
                        </a:rPr>
                        <a:t>polymer</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a:latin typeface="Times New Roman"/>
                          <a:ea typeface="Times New Roman"/>
                          <a:cs typeface="Times New Roman"/>
                        </a:rPr>
                        <a:t>5</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5</a:t>
                      </a:r>
                      <a:endParaRPr lang="en-IN" sz="2800" dirty="0">
                        <a:latin typeface="Calibri"/>
                        <a:ea typeface="Calibri"/>
                        <a:cs typeface="Times New Roman"/>
                      </a:endParaRPr>
                    </a:p>
                  </a:txBody>
                  <a:tcPr marL="19050" marR="19050" marT="19050" marB="19050" anchor="ctr"/>
                </a:tc>
              </a:tr>
              <a:tr h="765407">
                <a:tc>
                  <a:txBody>
                    <a:bodyPr/>
                    <a:lstStyle/>
                    <a:p>
                      <a:pPr>
                        <a:lnSpc>
                          <a:spcPct val="115000"/>
                        </a:lnSpc>
                        <a:spcAft>
                          <a:spcPts val="0"/>
                        </a:spcAft>
                      </a:pPr>
                      <a:r>
                        <a:rPr lang="en-IN" sz="2800">
                          <a:latin typeface="Times New Roman"/>
                          <a:ea typeface="Times New Roman"/>
                          <a:cs typeface="Times New Roman"/>
                        </a:rPr>
                        <a:t>Water</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a:latin typeface="Times New Roman"/>
                          <a:ea typeface="Times New Roman"/>
                          <a:cs typeface="Times New Roman"/>
                        </a:rPr>
                        <a:t>13.5</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14.5</a:t>
                      </a:r>
                      <a:endParaRPr lang="en-IN" sz="2800" dirty="0">
                        <a:latin typeface="Calibri"/>
                        <a:ea typeface="Calibri"/>
                        <a:cs typeface="Times New Roman"/>
                      </a:endParaRPr>
                    </a:p>
                  </a:txBody>
                  <a:tcPr marL="19050" marR="19050" marT="19050" marB="19050" anchor="ctr"/>
                </a:tc>
              </a:tr>
              <a:tr h="765407">
                <a:tc>
                  <a:txBody>
                    <a:bodyPr/>
                    <a:lstStyle/>
                    <a:p>
                      <a:pPr>
                        <a:lnSpc>
                          <a:spcPct val="115000"/>
                        </a:lnSpc>
                        <a:spcAft>
                          <a:spcPts val="0"/>
                        </a:spcAft>
                      </a:pPr>
                      <a:r>
                        <a:rPr lang="en-IN" sz="2800" dirty="0">
                          <a:latin typeface="Times New Roman"/>
                          <a:ea typeface="Times New Roman"/>
                          <a:cs typeface="Times New Roman"/>
                        </a:rPr>
                        <a:t>AR </a:t>
                      </a:r>
                      <a:r>
                        <a:rPr lang="en-IN" sz="2800" dirty="0" err="1">
                          <a:latin typeface="Times New Roman"/>
                          <a:ea typeface="Times New Roman"/>
                          <a:cs typeface="Times New Roman"/>
                        </a:rPr>
                        <a:t>glassfibre</a:t>
                      </a:r>
                      <a:endParaRPr lang="en-IN" sz="2800" dirty="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a:latin typeface="Times New Roman"/>
                          <a:ea typeface="Times New Roman"/>
                          <a:cs typeface="Times New Roman"/>
                        </a:rPr>
                        <a:t>4.5-5%</a:t>
                      </a:r>
                      <a:endParaRPr lang="en-IN" sz="28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2800" dirty="0">
                          <a:latin typeface="Times New Roman"/>
                          <a:ea typeface="Times New Roman"/>
                          <a:cs typeface="Times New Roman"/>
                        </a:rPr>
                        <a:t>2-3.5%</a:t>
                      </a:r>
                      <a:endParaRPr lang="en-IN" sz="2800" dirty="0">
                        <a:latin typeface="Calibri"/>
                        <a:ea typeface="Calibri"/>
                        <a:cs typeface="Times New Roman"/>
                      </a:endParaRPr>
                    </a:p>
                  </a:txBody>
                  <a:tcPr marL="19050" marR="19050" marT="19050" marB="19050" anchor="ctr"/>
                </a:tc>
              </a:tr>
            </a:tbl>
          </a:graphicData>
        </a:graphic>
      </p:graphicFrame>
    </p:spTree>
  </p:cSld>
  <p:clrMapOvr>
    <a:masterClrMapping/>
  </p:clrMapOvr>
  <p:transition advTm="10281"/>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GRC ADDING VALUE TO EXTERIORS</a:t>
            </a:r>
            <a:br>
              <a:rPr lang="en-US" dirty="0" smtClean="0"/>
            </a:br>
            <a:r>
              <a:rPr lang="en-US" sz="1800" dirty="0" smtClean="0"/>
              <a:t>A WATER TANK ADDED WITH GRC ELEMENTS – BALUSTERS,CORNICE &amp; DECORATIVE ELEMENT.</a:t>
            </a:r>
            <a:endParaRPr lang="en-IN" sz="1800" dirty="0"/>
          </a:p>
        </p:txBody>
      </p:sp>
      <p:pic>
        <p:nvPicPr>
          <p:cNvPr id="2050" name="Picture 2" descr="H:\AAA GRC PROJECTS\EDEN GARDENS LONAVALA\l4.JPG"/>
          <p:cNvPicPr>
            <a:picLocks noGrp="1" noChangeAspect="1" noChangeArrowheads="1"/>
          </p:cNvPicPr>
          <p:nvPr>
            <p:ph sz="half" idx="1"/>
          </p:nvPr>
        </p:nvPicPr>
        <p:blipFill>
          <a:blip r:embed="rId2"/>
          <a:stretch>
            <a:fillRect/>
          </a:stretch>
        </p:blipFill>
        <p:spPr bwMode="auto">
          <a:xfrm>
            <a:off x="685800" y="2503488"/>
            <a:ext cx="3829050" cy="2871787"/>
          </a:xfrm>
          <a:prstGeom prst="rect">
            <a:avLst/>
          </a:prstGeom>
          <a:noFill/>
        </p:spPr>
      </p:pic>
      <p:pic>
        <p:nvPicPr>
          <p:cNvPr id="2051" name="Picture 3" descr="H:\AAA GRC PROJECTS\EDEN GARDENS LONAVALA\DSC02214.JPG"/>
          <p:cNvPicPr>
            <a:picLocks noGrp="1" noChangeAspect="1" noChangeArrowheads="1"/>
          </p:cNvPicPr>
          <p:nvPr>
            <p:ph sz="half" idx="2"/>
          </p:nvPr>
        </p:nvPicPr>
        <p:blipFill>
          <a:blip r:embed="rId3"/>
          <a:stretch>
            <a:fillRect/>
          </a:stretch>
        </p:blipFill>
        <p:spPr bwMode="auto">
          <a:xfrm>
            <a:off x="4630738" y="2507060"/>
            <a:ext cx="3819525" cy="2864643"/>
          </a:xfrm>
          <a:prstGeom prst="rect">
            <a:avLst/>
          </a:prstGeom>
          <a:noFill/>
        </p:spPr>
      </p:pic>
    </p:spTree>
  </p:cSld>
  <p:clrMapOvr>
    <a:masterClrMapping/>
  </p:clrMapOvr>
  <p:transition advTm="6052"/>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GRC ADDING VALUE TO EXTERIORS</a:t>
            </a:r>
            <a:br>
              <a:rPr lang="en-US" dirty="0" smtClean="0"/>
            </a:br>
            <a:r>
              <a:rPr lang="en-US" sz="1800" dirty="0" smtClean="0"/>
              <a:t>A WATER TANK ADDED WITH GRC ELEMENTS – BALUSTERS,CORNICE &amp; DECORATIVE ELEMENT</a:t>
            </a:r>
            <a:r>
              <a:rPr lang="en-US" sz="2000" dirty="0" smtClean="0"/>
              <a:t>.</a:t>
            </a:r>
            <a:endParaRPr lang="en-IN" dirty="0"/>
          </a:p>
        </p:txBody>
      </p:sp>
      <p:pic>
        <p:nvPicPr>
          <p:cNvPr id="1026" name="Picture 2" descr="H:\AAA GRC PROJECTS\EDEN GARDENS LONAVALA\DSC01525.JPG"/>
          <p:cNvPicPr>
            <a:picLocks noGrp="1" noChangeAspect="1" noChangeArrowheads="1"/>
          </p:cNvPicPr>
          <p:nvPr>
            <p:ph sz="half" idx="1"/>
          </p:nvPr>
        </p:nvPicPr>
        <p:blipFill>
          <a:blip r:embed="rId2"/>
          <a:stretch>
            <a:fillRect/>
          </a:stretch>
        </p:blipFill>
        <p:spPr bwMode="auto">
          <a:xfrm>
            <a:off x="1211461" y="2087563"/>
            <a:ext cx="2777727" cy="3703637"/>
          </a:xfrm>
          <a:prstGeom prst="rect">
            <a:avLst/>
          </a:prstGeom>
          <a:noFill/>
        </p:spPr>
      </p:pic>
      <p:pic>
        <p:nvPicPr>
          <p:cNvPr id="1027" name="Picture 3" descr="H:\AAA GRC PROJECTS\EDEN GARDENS LONAVALA\DSC02205.JPG"/>
          <p:cNvPicPr>
            <a:picLocks noGrp="1" noChangeAspect="1" noChangeArrowheads="1"/>
          </p:cNvPicPr>
          <p:nvPr>
            <p:ph sz="half" idx="2"/>
          </p:nvPr>
        </p:nvPicPr>
        <p:blipFill>
          <a:blip r:embed="rId3"/>
          <a:stretch>
            <a:fillRect/>
          </a:stretch>
        </p:blipFill>
        <p:spPr bwMode="auto">
          <a:xfrm>
            <a:off x="5151637" y="2087563"/>
            <a:ext cx="2777727" cy="3703637"/>
          </a:xfrm>
          <a:prstGeom prst="rect">
            <a:avLst/>
          </a:prstGeom>
          <a:noFill/>
        </p:spPr>
      </p:pic>
    </p:spTree>
  </p:cSld>
  <p:clrMapOvr>
    <a:masterClrMapping/>
  </p:clrMapOvr>
  <p:transition advTm="6396"/>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Key features</a:t>
            </a:r>
            <a:br>
              <a:rPr lang="en-IN" dirty="0" smtClean="0"/>
            </a:br>
            <a:endParaRPr lang="en-IN" dirty="0"/>
          </a:p>
        </p:txBody>
      </p:sp>
      <p:sp>
        <p:nvSpPr>
          <p:cNvPr id="3" name="Content Placeholder 2"/>
          <p:cNvSpPr>
            <a:spLocks noGrp="1"/>
          </p:cNvSpPr>
          <p:nvPr>
            <p:ph idx="1"/>
          </p:nvPr>
        </p:nvSpPr>
        <p:spPr>
          <a:xfrm>
            <a:off x="304800" y="1554162"/>
            <a:ext cx="8686800" cy="5018110"/>
          </a:xfrm>
        </p:spPr>
        <p:txBody>
          <a:bodyPr>
            <a:normAutofit/>
          </a:bodyPr>
          <a:lstStyle/>
          <a:p>
            <a:r>
              <a:rPr lang="en-IN" b="1" dirty="0" smtClean="0"/>
              <a:t>GRC </a:t>
            </a:r>
            <a:r>
              <a:rPr lang="en-IN" dirty="0" smtClean="0"/>
              <a:t>is environmentally friendly</a:t>
            </a:r>
          </a:p>
          <a:p>
            <a:endParaRPr lang="en-IN" dirty="0" smtClean="0"/>
          </a:p>
          <a:p>
            <a:r>
              <a:rPr lang="en-IN" b="1" dirty="0" smtClean="0"/>
              <a:t>GRC </a:t>
            </a:r>
            <a:r>
              <a:rPr lang="en-IN" dirty="0" smtClean="0"/>
              <a:t>products reduce loadings on buildings leading to significant savings in superstructure and foundations.</a:t>
            </a:r>
          </a:p>
          <a:p>
            <a:r>
              <a:rPr lang="en-IN" b="1" dirty="0" smtClean="0"/>
              <a:t>GRC </a:t>
            </a:r>
            <a:r>
              <a:rPr lang="en-IN" dirty="0" smtClean="0"/>
              <a:t>is excellent for reproduction and renovation.</a:t>
            </a:r>
          </a:p>
          <a:p>
            <a:r>
              <a:rPr lang="en-IN" b="1" dirty="0" smtClean="0"/>
              <a:t>GRC</a:t>
            </a:r>
            <a:r>
              <a:rPr lang="en-IN" dirty="0" smtClean="0"/>
              <a:t> provides the designer with a complete technology that few other materials can match for versatility.</a:t>
            </a:r>
          </a:p>
          <a:p>
            <a:endParaRPr lang="en-IN" dirty="0"/>
          </a:p>
        </p:txBody>
      </p:sp>
    </p:spTree>
  </p:cSld>
  <p:clrMapOvr>
    <a:masterClrMapping/>
  </p:clrMapOvr>
  <p:transition advTm="16131"/>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ARCHITUCTURE AT ITS BEST WITH GRC</a:t>
            </a:r>
            <a:br>
              <a:rPr lang="en-US" dirty="0" smtClean="0"/>
            </a:br>
            <a:r>
              <a:rPr lang="en-US" sz="2200" dirty="0" smtClean="0"/>
              <a:t>COLUMN CLADDING &amp; DECORATIVE  ENTERANCE</a:t>
            </a:r>
            <a:endParaRPr lang="en-IN" sz="2200" dirty="0"/>
          </a:p>
        </p:txBody>
      </p:sp>
      <p:pic>
        <p:nvPicPr>
          <p:cNvPr id="3074" name="Picture 2" descr="H:\AAA GRC PROJECTS\HOTEL AT MAPHE\CIMG3462.JPG"/>
          <p:cNvPicPr>
            <a:picLocks noGrp="1" noChangeAspect="1" noChangeArrowheads="1"/>
          </p:cNvPicPr>
          <p:nvPr>
            <p:ph sz="half" idx="1"/>
          </p:nvPr>
        </p:nvPicPr>
        <p:blipFill>
          <a:blip r:embed="rId2" cstate="print"/>
          <a:stretch>
            <a:fillRect/>
          </a:stretch>
        </p:blipFill>
        <p:spPr bwMode="auto">
          <a:xfrm>
            <a:off x="1212682" y="2087563"/>
            <a:ext cx="2775285" cy="3703637"/>
          </a:xfrm>
          <a:prstGeom prst="rect">
            <a:avLst/>
          </a:prstGeom>
          <a:noFill/>
        </p:spPr>
      </p:pic>
      <p:pic>
        <p:nvPicPr>
          <p:cNvPr id="3076" name="Picture 4" descr="H:\AAA GRC PROJECTS\masjid\37520004.JPG"/>
          <p:cNvPicPr>
            <a:picLocks noGrp="1" noChangeAspect="1" noChangeArrowheads="1"/>
          </p:cNvPicPr>
          <p:nvPr>
            <p:ph sz="half" idx="2"/>
          </p:nvPr>
        </p:nvPicPr>
        <p:blipFill>
          <a:blip r:embed="rId3" cstate="print"/>
          <a:stretch>
            <a:fillRect/>
          </a:stretch>
        </p:blipFill>
        <p:spPr bwMode="auto">
          <a:xfrm>
            <a:off x="5330385" y="2087563"/>
            <a:ext cx="2420230" cy="3703637"/>
          </a:xfrm>
          <a:prstGeom prst="rect">
            <a:avLst/>
          </a:prstGeom>
          <a:noFill/>
        </p:spPr>
      </p:pic>
    </p:spTree>
  </p:cSld>
  <p:clrMapOvr>
    <a:masterClrMapping/>
  </p:clrMapOvr>
  <p:transition advTm="4555"/>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785818"/>
          </a:xfrm>
        </p:spPr>
        <p:txBody>
          <a:bodyPr>
            <a:normAutofit/>
          </a:bodyPr>
          <a:lstStyle/>
          <a:p>
            <a:r>
              <a:rPr lang="en-IN" dirty="0" smtClean="0"/>
              <a:t>USES OF GRC - CLADDING</a:t>
            </a:r>
            <a:endParaRPr lang="en-IN" dirty="0"/>
          </a:p>
        </p:txBody>
      </p:sp>
      <p:sp>
        <p:nvSpPr>
          <p:cNvPr id="3" name="Content Placeholder 2"/>
          <p:cNvSpPr>
            <a:spLocks noGrp="1"/>
          </p:cNvSpPr>
          <p:nvPr>
            <p:ph idx="1"/>
          </p:nvPr>
        </p:nvSpPr>
        <p:spPr>
          <a:xfrm>
            <a:off x="304800" y="1285860"/>
            <a:ext cx="8686800" cy="5357850"/>
          </a:xfrm>
        </p:spPr>
        <p:txBody>
          <a:bodyPr>
            <a:normAutofit fontScale="92500" lnSpcReduction="10000"/>
          </a:bodyPr>
          <a:lstStyle/>
          <a:p>
            <a:r>
              <a:rPr lang="en-IN" dirty="0" smtClean="0"/>
              <a:t>GRC is one of the most popular materials used for creative prefabricated architectural cladding. GRC’s ability to be moulded into thin, lightweight panels with a wide variety of shapes, forms and surface finishes has been appreciated by a growing audience of architects and engineers worldwide.   </a:t>
            </a:r>
          </a:p>
          <a:p>
            <a:r>
              <a:rPr lang="en-IN" b="1" dirty="0" smtClean="0"/>
              <a:t>GRC </a:t>
            </a:r>
            <a:r>
              <a:rPr lang="en-IN" dirty="0" smtClean="0"/>
              <a:t>is easily moulded to reproduce shapes, details and textures</a:t>
            </a:r>
          </a:p>
          <a:p>
            <a:r>
              <a:rPr lang="en-IN" b="1" dirty="0" smtClean="0"/>
              <a:t>GRC </a:t>
            </a:r>
            <a:r>
              <a:rPr lang="en-IN" dirty="0" smtClean="0"/>
              <a:t>is high strength allows design of thin, lightweight cladding elements</a:t>
            </a:r>
          </a:p>
          <a:p>
            <a:r>
              <a:rPr lang="en-IN" b="1" dirty="0" smtClean="0"/>
              <a:t>GRC </a:t>
            </a:r>
            <a:r>
              <a:rPr lang="en-IN" dirty="0" smtClean="0"/>
              <a:t>can be coloured with pigments, paints and natural stone facings</a:t>
            </a:r>
          </a:p>
          <a:p>
            <a:r>
              <a:rPr lang="en-IN" b="1" dirty="0" smtClean="0"/>
              <a:t>GRC </a:t>
            </a:r>
            <a:r>
              <a:rPr lang="en-IN" dirty="0" smtClean="0"/>
              <a:t>cladding can replace non-structural precast concrete where weight and/or shape may be problematic</a:t>
            </a:r>
          </a:p>
          <a:p>
            <a:r>
              <a:rPr lang="en-IN" b="1" dirty="0" smtClean="0"/>
              <a:t>GRC</a:t>
            </a:r>
            <a:r>
              <a:rPr lang="en-IN" dirty="0" smtClean="0"/>
              <a:t> cladding panels are generally manufactured by the ‘Hand Spray’ technique. As the name implies, the material is sprayed into a mould using special machinery. The method can produce high-performance materials from which panels with extremely thin, lightweight sections are achievable. </a:t>
            </a:r>
            <a:endParaRPr lang="en-IN" dirty="0"/>
          </a:p>
        </p:txBody>
      </p:sp>
    </p:spTree>
  </p:cSld>
  <p:clrMapOvr>
    <a:masterClrMapping/>
  </p:clrMapOvr>
  <p:transition advTm="45007"/>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GRC IS MOST SUITABLE FOR RENNOVATION</a:t>
            </a:r>
            <a:br>
              <a:rPr lang="en-US" dirty="0" smtClean="0"/>
            </a:br>
            <a:r>
              <a:rPr lang="en-US" sz="1600" dirty="0" smtClean="0"/>
              <a:t>VILLA AT BELGIUM RENNOVATED WITH GRC ELEMENTS – TURNING DREAMS   INTO REALITY</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0031" y="2119312"/>
            <a:ext cx="6096000" cy="3648075"/>
          </a:xfrm>
        </p:spPr>
      </p:pic>
    </p:spTree>
  </p:cSld>
  <p:clrMapOvr>
    <a:masterClrMapping/>
  </p:clrMapOvr>
  <p:transition advTm="624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GRC IS MOST SUITABLE FOR RENNOVATION</a:t>
            </a:r>
            <a:r>
              <a:rPr lang="en-US" sz="1600" dirty="0" smtClean="0"/>
              <a:t/>
            </a:r>
            <a:br>
              <a:rPr lang="en-US" sz="1600" dirty="0" smtClean="0"/>
            </a:br>
            <a:r>
              <a:rPr lang="en-US" sz="1600" dirty="0" smtClean="0"/>
              <a:t>VILLA AT BELGIUM RENNOVATED WITH GRC ELEMENTS – TURNING DREAMS   INTO REALITY</a:t>
            </a:r>
            <a:endParaRPr lang="en-IN" sz="1600" dirty="0"/>
          </a:p>
        </p:txBody>
      </p:sp>
      <p:pic>
        <p:nvPicPr>
          <p:cNvPr id="5123" name="Picture 3" descr="H:\AAA GRC PROJECTS\RENOVATION OF VILLA AT BELGIUM\Picture 024.jpg"/>
          <p:cNvPicPr>
            <a:picLocks noGrp="1" noChangeAspect="1" noChangeArrowheads="1"/>
          </p:cNvPicPr>
          <p:nvPr>
            <p:ph sz="half" idx="1"/>
          </p:nvPr>
        </p:nvPicPr>
        <p:blipFill>
          <a:blip r:embed="rId2"/>
          <a:srcRect/>
          <a:stretch>
            <a:fillRect/>
          </a:stretch>
        </p:blipFill>
        <p:spPr bwMode="auto">
          <a:xfrm>
            <a:off x="428596" y="2285992"/>
            <a:ext cx="3929090" cy="3500462"/>
          </a:xfrm>
          <a:prstGeom prst="rect">
            <a:avLst/>
          </a:prstGeom>
          <a:noFill/>
        </p:spPr>
      </p:pic>
      <p:pic>
        <p:nvPicPr>
          <p:cNvPr id="5122" name="Picture 2" descr="H:\AAA GRC PROJECTS\RENOVATION OF VILLA AT BELGIUM\Picture 081.jpg"/>
          <p:cNvPicPr>
            <a:picLocks noGrp="1" noChangeAspect="1" noChangeArrowheads="1"/>
          </p:cNvPicPr>
          <p:nvPr>
            <p:ph sz="half" idx="2"/>
          </p:nvPr>
        </p:nvPicPr>
        <p:blipFill>
          <a:blip r:embed="rId3"/>
          <a:stretch>
            <a:fillRect/>
          </a:stretch>
        </p:blipFill>
        <p:spPr bwMode="auto">
          <a:xfrm>
            <a:off x="4826000" y="2567781"/>
            <a:ext cx="3429000" cy="2743200"/>
          </a:xfrm>
          <a:prstGeom prst="rect">
            <a:avLst/>
          </a:prstGeom>
          <a:noFill/>
        </p:spPr>
      </p:pic>
    </p:spTree>
  </p:cSld>
  <p:clrMapOvr>
    <a:masterClrMapping/>
  </p:clrMapOvr>
  <p:transition advTm="6225"/>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857256"/>
          </a:xfrm>
        </p:spPr>
        <p:txBody>
          <a:bodyPr>
            <a:normAutofit fontScale="90000"/>
          </a:bodyPr>
          <a:lstStyle/>
          <a:p>
            <a:r>
              <a:rPr lang="en-IN" dirty="0" smtClean="0"/>
              <a:t>USES OF GRC - FEATURES &amp; MOULDINGS </a:t>
            </a:r>
            <a:endParaRPr lang="en-IN" dirty="0"/>
          </a:p>
        </p:txBody>
      </p:sp>
      <p:sp>
        <p:nvSpPr>
          <p:cNvPr id="3" name="Content Placeholder 2"/>
          <p:cNvSpPr>
            <a:spLocks noGrp="1"/>
          </p:cNvSpPr>
          <p:nvPr>
            <p:ph idx="1"/>
          </p:nvPr>
        </p:nvSpPr>
        <p:spPr>
          <a:xfrm>
            <a:off x="304800" y="1357298"/>
            <a:ext cx="8686800" cy="5286412"/>
          </a:xfrm>
        </p:spPr>
        <p:txBody>
          <a:bodyPr>
            <a:normAutofit fontScale="85000" lnSpcReduction="10000"/>
          </a:bodyPr>
          <a:lstStyle/>
          <a:p>
            <a:r>
              <a:rPr lang="en-IN" dirty="0" smtClean="0"/>
              <a:t>GRC products are formed by a variety of manufacturing techniques. One of the most versatile is to cast the composite in moulds manufactured from rubber, timber or </a:t>
            </a:r>
            <a:r>
              <a:rPr lang="en-IN" dirty="0" err="1" smtClean="0"/>
              <a:t>Glassfibre</a:t>
            </a:r>
            <a:r>
              <a:rPr lang="en-IN" dirty="0" smtClean="0"/>
              <a:t> Reinforced Plastic (GRP/FRP). This is known as Premix GRC. As the high-performance alkali resistant glass fibres are evenly distributed in the mix, the material is reinforced throughout, enabling products with the finest of details to be created.   </a:t>
            </a:r>
          </a:p>
          <a:p>
            <a:r>
              <a:rPr lang="en-IN" b="1" dirty="0" smtClean="0"/>
              <a:t>GRC </a:t>
            </a:r>
            <a:r>
              <a:rPr lang="en-IN" dirty="0" smtClean="0"/>
              <a:t>can be cast into fine details</a:t>
            </a:r>
          </a:p>
          <a:p>
            <a:r>
              <a:rPr lang="en-IN" b="1" dirty="0" smtClean="0"/>
              <a:t>GRC </a:t>
            </a:r>
            <a:r>
              <a:rPr lang="en-IN" dirty="0" smtClean="0"/>
              <a:t>offers designers unrivalled flexibility</a:t>
            </a:r>
          </a:p>
          <a:p>
            <a:r>
              <a:rPr lang="en-IN" b="1" dirty="0" smtClean="0"/>
              <a:t>GRC </a:t>
            </a:r>
            <a:r>
              <a:rPr lang="en-IN" dirty="0" smtClean="0"/>
              <a:t>mouldings and features are easy to handle and erect</a:t>
            </a:r>
          </a:p>
          <a:p>
            <a:r>
              <a:rPr lang="en-IN" b="1" dirty="0" smtClean="0"/>
              <a:t>GRC </a:t>
            </a:r>
            <a:r>
              <a:rPr lang="en-IN" dirty="0" smtClean="0"/>
              <a:t>does not suffer from corrosion</a:t>
            </a:r>
          </a:p>
          <a:p>
            <a:r>
              <a:rPr lang="en-IN" b="1" dirty="0" smtClean="0"/>
              <a:t>GRC</a:t>
            </a:r>
            <a:r>
              <a:rPr lang="en-IN" dirty="0" smtClean="0"/>
              <a:t> is used to produce beautiful architectural mouldings and features. Whilst often cast with thicknesses in excess of 25 mm these products remain easy to handle and erect, and permit the architect or engineer an unrivalled freedom for creative design. GRC does not suffer from corrosion of the reinforcement. Unlike traditional concrete, GRC does not require a minimum of concrete cover to the reinforcement. </a:t>
            </a:r>
            <a:endParaRPr lang="en-IN" dirty="0"/>
          </a:p>
        </p:txBody>
      </p:sp>
    </p:spTree>
  </p:cSld>
  <p:clrMapOvr>
    <a:masterClrMapping/>
  </p:clrMapOvr>
  <p:transition advTm="46628"/>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BRING LIFE TO ARCHITUCTURAL DESIGNS</a:t>
            </a:r>
            <a:br>
              <a:rPr lang="en-US" dirty="0" smtClean="0"/>
            </a:br>
            <a:r>
              <a:rPr lang="en-US" sz="1600" dirty="0" smtClean="0"/>
              <a:t>INTRECATE DESIGINS IS POSSIBLE IN GRC WITH MOLDS CREATED IN RUBBER. </a:t>
            </a:r>
            <a:endParaRPr lang="en-IN" dirty="0"/>
          </a:p>
        </p:txBody>
      </p:sp>
      <p:pic>
        <p:nvPicPr>
          <p:cNvPr id="6146" name="Picture 2" descr="H:\AAA GRC PROJECTS\FACTORY\GRC ELEMENTS\DSC04832.JPG"/>
          <p:cNvPicPr>
            <a:picLocks noGrp="1" noChangeAspect="1" noChangeArrowheads="1"/>
          </p:cNvPicPr>
          <p:nvPr>
            <p:ph sz="half" idx="1"/>
          </p:nvPr>
        </p:nvPicPr>
        <p:blipFill>
          <a:blip r:embed="rId2" cstate="print"/>
          <a:stretch>
            <a:fillRect/>
          </a:stretch>
        </p:blipFill>
        <p:spPr bwMode="auto">
          <a:xfrm>
            <a:off x="1211054" y="2087563"/>
            <a:ext cx="2778542" cy="3703637"/>
          </a:xfrm>
          <a:prstGeom prst="rect">
            <a:avLst/>
          </a:prstGeom>
          <a:noFill/>
        </p:spPr>
      </p:pic>
      <p:pic>
        <p:nvPicPr>
          <p:cNvPr id="6147" name="Picture 3" descr="H:\AAA GRC PROJECTS\FACTORY\GRC ELEMENTS\DSC03548.JPG"/>
          <p:cNvPicPr>
            <a:picLocks noGrp="1" noChangeAspect="1" noChangeArrowheads="1"/>
          </p:cNvPicPr>
          <p:nvPr>
            <p:ph sz="half" idx="2"/>
          </p:nvPr>
        </p:nvPicPr>
        <p:blipFill>
          <a:blip r:embed="rId3" cstate="print"/>
          <a:stretch>
            <a:fillRect/>
          </a:stretch>
        </p:blipFill>
        <p:spPr bwMode="auto">
          <a:xfrm>
            <a:off x="5151229" y="2087563"/>
            <a:ext cx="2778542" cy="3703637"/>
          </a:xfrm>
          <a:prstGeom prst="rect">
            <a:avLst/>
          </a:prstGeom>
          <a:noFill/>
        </p:spPr>
      </p:pic>
    </p:spTree>
  </p:cSld>
  <p:clrMapOvr>
    <a:masterClrMapping/>
  </p:clrMapOvr>
  <p:transition advTm="7707"/>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857256"/>
          </a:xfrm>
        </p:spPr>
        <p:txBody>
          <a:bodyPr>
            <a:normAutofit/>
          </a:bodyPr>
          <a:lstStyle/>
          <a:p>
            <a:r>
              <a:rPr lang="en-IN" dirty="0" smtClean="0"/>
              <a:t>USES OF GRC - LANDSCAPING </a:t>
            </a:r>
            <a:endParaRPr lang="en-IN" dirty="0"/>
          </a:p>
        </p:txBody>
      </p:sp>
      <p:sp>
        <p:nvSpPr>
          <p:cNvPr id="3" name="Content Placeholder 2"/>
          <p:cNvSpPr>
            <a:spLocks noGrp="1"/>
          </p:cNvSpPr>
          <p:nvPr>
            <p:ph idx="1"/>
          </p:nvPr>
        </p:nvSpPr>
        <p:spPr>
          <a:xfrm>
            <a:off x="304800" y="1285860"/>
            <a:ext cx="8686800" cy="5286412"/>
          </a:xfrm>
        </p:spPr>
        <p:txBody>
          <a:bodyPr>
            <a:normAutofit fontScale="85000" lnSpcReduction="20000"/>
          </a:bodyPr>
          <a:lstStyle/>
          <a:p>
            <a:r>
              <a:rPr lang="en-IN" dirty="0" smtClean="0"/>
              <a:t>In building projects, leisure facilities, urban renewals and municipal schemes ever-increasing attention is being focused on the built environment. GRC is playing a major role. </a:t>
            </a:r>
          </a:p>
          <a:p>
            <a:r>
              <a:rPr lang="en-IN" b="1" dirty="0" smtClean="0"/>
              <a:t>GRC </a:t>
            </a:r>
            <a:r>
              <a:rPr lang="en-IN" dirty="0" smtClean="0"/>
              <a:t>is environmentally friendly</a:t>
            </a:r>
          </a:p>
          <a:p>
            <a:r>
              <a:rPr lang="en-IN" b="1" dirty="0" smtClean="0"/>
              <a:t>GRC </a:t>
            </a:r>
            <a:r>
              <a:rPr lang="en-IN" dirty="0" smtClean="0"/>
              <a:t>is durable against extreme weather conditions</a:t>
            </a:r>
          </a:p>
          <a:p>
            <a:r>
              <a:rPr lang="en-IN" b="1" dirty="0" smtClean="0"/>
              <a:t>GRC </a:t>
            </a:r>
            <a:r>
              <a:rPr lang="en-IN" dirty="0" smtClean="0"/>
              <a:t>products are lightweight and easy to handle</a:t>
            </a:r>
          </a:p>
          <a:p>
            <a:r>
              <a:rPr lang="en-IN" b="1" dirty="0" smtClean="0"/>
              <a:t>GRC </a:t>
            </a:r>
            <a:r>
              <a:rPr lang="en-IN" dirty="0" smtClean="0"/>
              <a:t>offers a wide variety of shapes and surface finishes</a:t>
            </a:r>
          </a:p>
          <a:p>
            <a:r>
              <a:rPr lang="en-IN" b="1" dirty="0" smtClean="0"/>
              <a:t>Seating, planters, receptacles, kiosks, bollards, signs, statues and fountains, to name but a few, all benefit from being made in GRC with its ability to tailor shape</a:t>
            </a:r>
            <a:r>
              <a:rPr lang="en-IN" dirty="0" smtClean="0"/>
              <a:t>, form and surface finish and to be aesthetically compatible with the chosen environment</a:t>
            </a:r>
            <a:r>
              <a:rPr lang="en-IN" b="1" dirty="0" smtClean="0"/>
              <a:t>. </a:t>
            </a:r>
          </a:p>
          <a:p>
            <a:r>
              <a:rPr lang="en-IN" b="1" dirty="0" smtClean="0"/>
              <a:t>GRC also provides theme park and zoological architects with a medium through which they can turn dreams into reality</a:t>
            </a:r>
            <a:r>
              <a:rPr lang="en-IN" dirty="0" smtClean="0"/>
              <a:t>. Many of the world’s largest theme parks and zoos use</a:t>
            </a:r>
          </a:p>
          <a:p>
            <a:r>
              <a:rPr lang="en-IN" b="1" dirty="0" smtClean="0"/>
              <a:t>GRC to create </a:t>
            </a:r>
            <a:r>
              <a:rPr lang="en-IN" b="1" dirty="0" err="1" smtClean="0"/>
              <a:t>rockscapes</a:t>
            </a:r>
            <a:r>
              <a:rPr lang="en-IN" b="1" dirty="0" smtClean="0"/>
              <a:t>, replica buildings, simulated environments for animals, and much more. </a:t>
            </a:r>
          </a:p>
          <a:p>
            <a:endParaRPr lang="en-IN" dirty="0"/>
          </a:p>
        </p:txBody>
      </p:sp>
    </p:spTree>
  </p:cSld>
  <p:clrMapOvr>
    <a:masterClrMapping/>
  </p:clrMapOvr>
  <p:transition advTm="4588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BRING LIFE TO ARCHITUCTURAL DESIGNS</a:t>
            </a:r>
            <a:br>
              <a:rPr lang="en-US" dirty="0" smtClean="0"/>
            </a:br>
            <a:r>
              <a:rPr lang="en-US" sz="1800" dirty="0" smtClean="0"/>
              <a:t>INTRECATE DESIGINS IS POSSIBLE IN GRC WITH MOLDS CREATED IN RUBBER. </a:t>
            </a:r>
            <a:endParaRPr lang="en-IN" sz="1800" dirty="0"/>
          </a:p>
        </p:txBody>
      </p:sp>
      <p:pic>
        <p:nvPicPr>
          <p:cNvPr id="7170" name="Picture 2" descr="H:\AAA GRC PROJECTS\FACTORY\GRC ELEMENTS\burhanpur.jpg"/>
          <p:cNvPicPr>
            <a:picLocks noGrp="1" noChangeAspect="1" noChangeArrowheads="1"/>
          </p:cNvPicPr>
          <p:nvPr>
            <p:ph sz="half" idx="1"/>
          </p:nvPr>
        </p:nvPicPr>
        <p:blipFill>
          <a:blip r:embed="rId2"/>
          <a:stretch>
            <a:fillRect/>
          </a:stretch>
        </p:blipFill>
        <p:spPr bwMode="auto">
          <a:xfrm>
            <a:off x="1472314" y="2087563"/>
            <a:ext cx="2256022" cy="3703637"/>
          </a:xfrm>
          <a:prstGeom prst="rect">
            <a:avLst/>
          </a:prstGeom>
          <a:noFill/>
        </p:spPr>
      </p:pic>
      <p:pic>
        <p:nvPicPr>
          <p:cNvPr id="7171" name="Picture 3" descr="H:\AAA GRC PROJECTS\FACTORY\GRC ELEMENTS\160420091126.jpg"/>
          <p:cNvPicPr>
            <a:picLocks noGrp="1" noChangeAspect="1" noChangeArrowheads="1"/>
          </p:cNvPicPr>
          <p:nvPr>
            <p:ph sz="half" idx="2"/>
          </p:nvPr>
        </p:nvPicPr>
        <p:blipFill>
          <a:blip r:embed="rId3" cstate="print"/>
          <a:stretch>
            <a:fillRect/>
          </a:stretch>
        </p:blipFill>
        <p:spPr bwMode="auto">
          <a:xfrm>
            <a:off x="5151229" y="2087563"/>
            <a:ext cx="2778542" cy="3703637"/>
          </a:xfrm>
          <a:prstGeom prst="rect">
            <a:avLst/>
          </a:prstGeom>
          <a:noFill/>
        </p:spPr>
      </p:pic>
    </p:spTree>
  </p:cSld>
  <p:clrMapOvr>
    <a:masterClrMapping/>
  </p:clrMapOvr>
  <p:transition advTm="8034"/>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785818"/>
          </a:xfrm>
        </p:spPr>
        <p:txBody>
          <a:bodyPr>
            <a:normAutofit fontScale="90000"/>
          </a:bodyPr>
          <a:lstStyle/>
          <a:p>
            <a:r>
              <a:rPr lang="en-IN" dirty="0" smtClean="0"/>
              <a:t>typical properties of </a:t>
            </a:r>
            <a:r>
              <a:rPr lang="en-IN" dirty="0" err="1" smtClean="0"/>
              <a:t>grc</a:t>
            </a:r>
            <a:r>
              <a:rPr lang="en-IN" smtClean="0"/>
              <a:t> ………</a:t>
            </a:r>
            <a:r>
              <a:rPr lang="en-IN" dirty="0" smtClean="0"/>
              <a:t/>
            </a:r>
            <a:br>
              <a:rPr lang="en-IN" dirty="0" smtClean="0"/>
            </a:br>
            <a:endParaRPr lang="en-IN" dirty="0"/>
          </a:p>
        </p:txBody>
      </p:sp>
      <p:graphicFrame>
        <p:nvGraphicFramePr>
          <p:cNvPr id="4" name="Content Placeholder 3"/>
          <p:cNvGraphicFramePr>
            <a:graphicFrameLocks noGrp="1"/>
          </p:cNvGraphicFramePr>
          <p:nvPr>
            <p:ph idx="1"/>
          </p:nvPr>
        </p:nvGraphicFramePr>
        <p:xfrm>
          <a:off x="304800" y="928671"/>
          <a:ext cx="8686800" cy="5817252"/>
        </p:xfrm>
        <a:graphic>
          <a:graphicData uri="http://schemas.openxmlformats.org/drawingml/2006/table">
            <a:tbl>
              <a:tblPr firstRow="1" bandRow="1">
                <a:tableStyleId>{5C22544A-7EE6-4342-B048-85BDC9FD1C3A}</a:tableStyleId>
              </a:tblPr>
              <a:tblGrid>
                <a:gridCol w="2171700"/>
                <a:gridCol w="2171700"/>
                <a:gridCol w="2171700"/>
                <a:gridCol w="2171700"/>
              </a:tblGrid>
              <a:tr h="415518">
                <a:tc>
                  <a:txBody>
                    <a:bodyPr/>
                    <a:lstStyle/>
                    <a:p>
                      <a:pPr>
                        <a:lnSpc>
                          <a:spcPct val="115000"/>
                        </a:lnSpc>
                        <a:spcAft>
                          <a:spcPts val="0"/>
                        </a:spcAft>
                      </a:pPr>
                      <a:r>
                        <a:rPr lang="en-IN" sz="1600" b="1" dirty="0">
                          <a:latin typeface="Times New Roman"/>
                          <a:ea typeface="Times New Roman"/>
                          <a:cs typeface="Times New Roman"/>
                        </a:rPr>
                        <a:t>property</a:t>
                      </a:r>
                      <a:endParaRPr lang="en-IN" sz="1600" dirty="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b="1">
                          <a:latin typeface="Times New Roman"/>
                          <a:ea typeface="Times New Roman"/>
                          <a:cs typeface="Times New Roman"/>
                        </a:rPr>
                        <a:t>hand / machine spray</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b="1" dirty="0">
                          <a:latin typeface="Times New Roman"/>
                          <a:ea typeface="Times New Roman"/>
                          <a:cs typeface="Times New Roman"/>
                        </a:rPr>
                        <a:t>vibration cast</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glassfibre</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 </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a:latin typeface="Times New Roman"/>
                          <a:ea typeface="Times New Roman"/>
                          <a:cs typeface="Times New Roman"/>
                        </a:rPr>
                        <a:t>weight %</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5</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 </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bending</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 </a:t>
                      </a:r>
                      <a:endParaRPr lang="en-IN" sz="1600" dirty="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 </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a:latin typeface="Times New Roman"/>
                          <a:ea typeface="Times New Roman"/>
                          <a:cs typeface="Times New Roman"/>
                        </a:rPr>
                        <a:t>ultimate strength (MOR)</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MPa</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20-30</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10-14</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a:latin typeface="Times New Roman"/>
                          <a:ea typeface="Times New Roman"/>
                          <a:cs typeface="Times New Roman"/>
                        </a:rPr>
                        <a:t>elastic limit (LOR)</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MPa</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7-11</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5-8</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shear</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 </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 </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a:latin typeface="Times New Roman"/>
                          <a:ea typeface="Times New Roman"/>
                          <a:cs typeface="Times New Roman"/>
                        </a:rPr>
                        <a:t>interlaminar strength</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MPa</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3-5</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NA</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a:latin typeface="Times New Roman"/>
                          <a:ea typeface="Times New Roman"/>
                          <a:cs typeface="Times New Roman"/>
                        </a:rPr>
                        <a:t>in-planar strength</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MPa</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8-11</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4-7</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compressive strength</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MPa</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50-80</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40-60</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impact strength</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Kj/m2</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10-25</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10-15</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elastic modulus</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GPa</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10-20</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10-10</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strain to failure</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a:latin typeface="Times New Roman"/>
                          <a:ea typeface="Times New Roman"/>
                          <a:cs typeface="Times New Roman"/>
                        </a:rPr>
                        <a:t>0.6-1.2</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0.1-0.2</a:t>
                      </a:r>
                      <a:endParaRPr lang="en-IN" sz="1600" dirty="0">
                        <a:latin typeface="Calibri"/>
                        <a:ea typeface="Calibri"/>
                        <a:cs typeface="Times New Roman"/>
                      </a:endParaRPr>
                    </a:p>
                  </a:txBody>
                  <a:tcPr marL="19050" marR="19050" marT="19050" marB="19050" anchor="ctr"/>
                </a:tc>
              </a:tr>
              <a:tr h="415518">
                <a:tc>
                  <a:txBody>
                    <a:bodyPr/>
                    <a:lstStyle/>
                    <a:p>
                      <a:pPr>
                        <a:lnSpc>
                          <a:spcPct val="115000"/>
                        </a:lnSpc>
                        <a:spcAft>
                          <a:spcPts val="0"/>
                        </a:spcAft>
                      </a:pPr>
                      <a:r>
                        <a:rPr lang="en-IN" sz="1600" b="1">
                          <a:latin typeface="Times New Roman"/>
                          <a:ea typeface="Times New Roman"/>
                          <a:cs typeface="Times New Roman"/>
                        </a:rPr>
                        <a:t>dry denstity</a:t>
                      </a:r>
                      <a:endParaRPr lang="en-IN" sz="1600">
                        <a:latin typeface="Calibri"/>
                        <a:ea typeface="Calibri"/>
                        <a:cs typeface="Times New Roman"/>
                      </a:endParaRPr>
                    </a:p>
                  </a:txBody>
                  <a:tcPr marL="19050" marR="19050" marT="19050" marB="19050"/>
                </a:tc>
                <a:tc>
                  <a:txBody>
                    <a:bodyPr/>
                    <a:lstStyle/>
                    <a:p>
                      <a:pPr>
                        <a:lnSpc>
                          <a:spcPct val="115000"/>
                        </a:lnSpc>
                        <a:spcAft>
                          <a:spcPts val="0"/>
                        </a:spcAft>
                      </a:pPr>
                      <a:r>
                        <a:rPr lang="en-IN" sz="1600">
                          <a:latin typeface="Times New Roman"/>
                          <a:ea typeface="Times New Roman"/>
                          <a:cs typeface="Times New Roman"/>
                        </a:rPr>
                        <a:t>t/m3</a:t>
                      </a:r>
                      <a:endParaRPr lang="en-IN" sz="160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1.9-2.1</a:t>
                      </a:r>
                      <a:endParaRPr lang="en-IN" sz="1600" dirty="0">
                        <a:latin typeface="Calibri"/>
                        <a:ea typeface="Calibri"/>
                        <a:cs typeface="Times New Roman"/>
                      </a:endParaRPr>
                    </a:p>
                  </a:txBody>
                  <a:tcPr marL="19050" marR="19050" marT="19050" marB="19050" anchor="ctr"/>
                </a:tc>
                <a:tc>
                  <a:txBody>
                    <a:bodyPr/>
                    <a:lstStyle/>
                    <a:p>
                      <a:pPr>
                        <a:lnSpc>
                          <a:spcPct val="115000"/>
                        </a:lnSpc>
                        <a:spcAft>
                          <a:spcPts val="0"/>
                        </a:spcAft>
                      </a:pPr>
                      <a:r>
                        <a:rPr lang="en-IN" sz="1600" dirty="0">
                          <a:latin typeface="Times New Roman"/>
                          <a:ea typeface="Times New Roman"/>
                          <a:cs typeface="Times New Roman"/>
                        </a:rPr>
                        <a:t>1.8-2.0</a:t>
                      </a:r>
                      <a:endParaRPr lang="en-IN" sz="1600" dirty="0">
                        <a:latin typeface="Calibri"/>
                        <a:ea typeface="Calibri"/>
                        <a:cs typeface="Times New Roman"/>
                      </a:endParaRPr>
                    </a:p>
                  </a:txBody>
                  <a:tcPr marL="19050" marR="19050" marT="19050" marB="19050" anchor="ctr"/>
                </a:tc>
              </a:tr>
            </a:tbl>
          </a:graphicData>
        </a:graphic>
      </p:graphicFrame>
    </p:spTree>
  </p:cSld>
  <p:clrMapOvr>
    <a:masterClrMapping/>
  </p:clrMapOvr>
  <p:transition advTm="15569"/>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Contact details</a:t>
            </a:r>
            <a:endParaRPr lang="en-US" dirty="0"/>
          </a:p>
        </p:txBody>
      </p:sp>
      <p:sp>
        <p:nvSpPr>
          <p:cNvPr id="3" name="Content Placeholder 2"/>
          <p:cNvSpPr>
            <a:spLocks noGrp="1"/>
          </p:cNvSpPr>
          <p:nvPr>
            <p:ph idx="1"/>
          </p:nvPr>
        </p:nvSpPr>
        <p:spPr/>
        <p:txBody>
          <a:bodyPr>
            <a:normAutofit/>
          </a:bodyPr>
          <a:lstStyle/>
          <a:p>
            <a:r>
              <a:rPr lang="en-IN" b="1" dirty="0" smtClean="0">
                <a:latin typeface="Aparajita" pitchFamily="34" charset="0"/>
                <a:cs typeface="Aparajita" pitchFamily="34" charset="0"/>
              </a:rPr>
              <a:t>GFRC FACADES.</a:t>
            </a:r>
          </a:p>
          <a:p>
            <a:r>
              <a:rPr lang="en-IN" b="1" i="1" dirty="0" smtClean="0">
                <a:latin typeface="Aparajita" pitchFamily="34" charset="0"/>
                <a:cs typeface="Aparajita" pitchFamily="34" charset="0"/>
              </a:rPr>
              <a:t>GFRC / GRC, GRG CEILINGS &amp; PANELS, FRP WORKS, HIGH END DECORATIVE &amp; ARCHITECTURAL WORKS &amp; ACOUSTIC SOLUTIONS  WITH EXPERTISE IN HOME THEATRES</a:t>
            </a:r>
          </a:p>
          <a:p>
            <a:r>
              <a:rPr lang="en-IN" b="1" i="1" dirty="0" smtClean="0">
                <a:latin typeface="Aparajita" pitchFamily="34" charset="0"/>
                <a:cs typeface="Aparajita" pitchFamily="34" charset="0"/>
              </a:rPr>
              <a:t>SRIHARI NILKAR</a:t>
            </a:r>
          </a:p>
          <a:p>
            <a:r>
              <a:rPr lang="en-IN" b="1" i="1" dirty="0" smtClean="0">
                <a:latin typeface="Aparajita" pitchFamily="34" charset="0"/>
                <a:cs typeface="Aparajita" pitchFamily="34" charset="0"/>
              </a:rPr>
              <a:t>MUMBAI</a:t>
            </a:r>
          </a:p>
          <a:p>
            <a:r>
              <a:rPr lang="en-IN" b="1" dirty="0" smtClean="0">
                <a:latin typeface="Aparajita" pitchFamily="34" charset="0"/>
                <a:cs typeface="Aparajita" pitchFamily="34" charset="0"/>
              </a:rPr>
              <a:t>Mobile: 9867569395 </a:t>
            </a:r>
          </a:p>
          <a:p>
            <a:r>
              <a:rPr lang="en-IN" b="1" dirty="0" smtClean="0">
                <a:latin typeface="Aparajita" pitchFamily="34" charset="0"/>
                <a:cs typeface="Aparajita" pitchFamily="34" charset="0"/>
              </a:rPr>
              <a:t>nilkarsrihari@gmail.com</a:t>
            </a:r>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884</TotalTime>
  <Words>624</Words>
  <Application>Microsoft Office PowerPoint</Application>
  <PresentationFormat>On-screen Show (4:3)</PresentationFormat>
  <Paragraphs>150</Paragraphs>
  <Slides>34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Aharoni</vt:lpstr>
      <vt:lpstr>Aparajita</vt:lpstr>
      <vt:lpstr>Arial</vt:lpstr>
      <vt:lpstr>Bookman Old Style</vt:lpstr>
      <vt:lpstr>Calibri</vt:lpstr>
      <vt:lpstr>Rockwell</vt:lpstr>
      <vt:lpstr>Times New Roman</vt:lpstr>
      <vt:lpstr>Damask</vt:lpstr>
      <vt:lpstr>Mumbai</vt:lpstr>
      <vt:lpstr>GfRC facades WELCOME’S YOU TO MUMBAI – DHAISAR CHECK NAKA DECORATED WITH GRC</vt:lpstr>
      <vt:lpstr>GRC AT ITS BEST COMPOUND WALL WITH GRILL &amp; STONE FINISHED PANELS FOR MUSEUM </vt:lpstr>
      <vt:lpstr>GRC CORNICES &amp; BRACKETS  AT DADAR CLUB</vt:lpstr>
      <vt:lpstr>STONE FINISH (ACID WASHED) IN GRC WALL CLADDING – before &amp; after</vt:lpstr>
      <vt:lpstr>WHAT IS GRC? GLASS REINFORCED CONCRETE</vt:lpstr>
      <vt:lpstr>GRC IS A VERSATILE MATERIAL GRC CAN BE MOLDED TO ANY FORM SO SPUR YOUR IMIGNATION……..</vt:lpstr>
      <vt:lpstr>MANUFACTURING GRC GRC ELEMENTS CAN BE PRODUCED IN VARIOUS WAYS DEPENDING ON THE ELEMENT </vt:lpstr>
      <vt:lpstr>GRC IN PRODUCTION A PREVIEW INTO ITS PRODUCTION TECHNIQUE</vt:lpstr>
      <vt:lpstr>THE ARCH MOLD IN RUBBER AND THE GRC ELEMENT</vt:lpstr>
      <vt:lpstr>INSTALLATION OF GRC ON STEEL FRAME WORK</vt:lpstr>
      <vt:lpstr>COLUMN &amp; CAPITAL IN GRC GRC CASTED IN RUBBER MOLDS FOR SUPERIOR FINISH &amp; MAXIMUM REPEATS</vt:lpstr>
      <vt:lpstr>THE WINDOW SURROUND IN GRC COLUMN, CAPITAL, ARCH 7 WINDOW BOTTOM FIXED AS PER DETAIL</vt:lpstr>
      <vt:lpstr>CORNICES IN GRC LARGE CORNICE OVER WINDOW &amp; CORNICE BAND</vt:lpstr>
      <vt:lpstr>ADVANTAGES ON USING GRC THE BENEFITS ARE MANY AND THIS IS THE REASON OF ITS GAINING POPULARITY</vt:lpstr>
      <vt:lpstr>WITH GRC,WE HELP YOU TURN YOUR……. IMIGNATION INTO REALITY</vt:lpstr>
      <vt:lpstr>ADVANTAGES ON USING GRC THE BENEFITS ARE MANY AND THIS IS THE REASON OF ITS GAINING POPULARITY</vt:lpstr>
      <vt:lpstr>GRC ADDING VALUE &amp; AESTHETICS</vt:lpstr>
      <vt:lpstr>DESIGNER WALL PANEL DESIGN UNLIMITED</vt:lpstr>
      <vt:lpstr>GRC WINDOW GRILL AT KARJAT ASHRAM</vt:lpstr>
      <vt:lpstr>SOME TYPICAL GRC FORMULATIONS……..</vt:lpstr>
      <vt:lpstr>GRC ADDING VALUE TO EXTERIORS A WATER TANK ADDED WITH GRC ELEMENTS – BALUSTERS,CORNICE &amp; DECORATIVE ELEMENT.</vt:lpstr>
      <vt:lpstr>GRC ADDING VALUE TO EXTERIORS A WATER TANK ADDED WITH GRC ELEMENTS – BALUSTERS,CORNICE &amp; DECORATIVE ELEMENT.</vt:lpstr>
      <vt:lpstr>Key features </vt:lpstr>
      <vt:lpstr>ARCHITUCTURE AT ITS BEST WITH GRC COLUMN CLADDING &amp; DECORATIVE  ENTERANCE</vt:lpstr>
      <vt:lpstr>USES OF GRC - CLADDING</vt:lpstr>
      <vt:lpstr>GRC IS MOST SUITABLE FOR RENNOVATION VILLA AT BELGIUM RENNOVATED WITH GRC ELEMENTS – TURNING DREAMS   INTO REALITY</vt:lpstr>
      <vt:lpstr>GRC IS MOST SUITABLE FOR RENNOVATION VILLA AT BELGIUM RENNOVATED WITH GRC ELEMENTS – TURNING DREAMS   INTO REALITY</vt:lpstr>
      <vt:lpstr>USES OF GRC - FEATURES &amp; MOULDINGS </vt:lpstr>
      <vt:lpstr>WE BRING LIFE TO ARCHITUCTURAL DESIGNS INTRECATE DESIGINS IS POSSIBLE IN GRC WITH MOLDS CREATED IN RUBBER. </vt:lpstr>
      <vt:lpstr>USES OF GRC - LANDSCAPING </vt:lpstr>
      <vt:lpstr>WE BRING LIFE TO ARCHITUCTURAL DESIGNS INTRECATE DESIGINS IS POSSIBLE IN GRC WITH MOLDS CREATED IN RUBBER. </vt:lpstr>
      <vt:lpstr>typical properties of grc ……… </vt:lpstr>
      <vt:lpstr>Contact details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COURAGE GRC</dc:title>
  <dc:creator>ace</dc:creator>
  <cp:lastModifiedBy>ADMIN</cp:lastModifiedBy>
  <cp:revision>44</cp:revision>
  <dcterms:created xsi:type="dcterms:W3CDTF">2011-04-08T01:41:07Z</dcterms:created>
  <dcterms:modified xsi:type="dcterms:W3CDTF">2021-08-18T05:10:12Z</dcterms:modified>
</cp:coreProperties>
</file>